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0" r:id="rId3"/>
    <p:sldMasterId id="2147483694" r:id="rId4"/>
    <p:sldMasterId id="2147483708" r:id="rId5"/>
    <p:sldMasterId id="2147483722" r:id="rId6"/>
  </p:sldMasterIdLst>
  <p:notesMasterIdLst>
    <p:notesMasterId r:id="rId29"/>
  </p:notesMasterIdLst>
  <p:sldIdLst>
    <p:sldId id="320" r:id="rId7"/>
    <p:sldId id="361" r:id="rId8"/>
    <p:sldId id="389" r:id="rId9"/>
    <p:sldId id="367" r:id="rId10"/>
    <p:sldId id="373" r:id="rId11"/>
    <p:sldId id="364" r:id="rId12"/>
    <p:sldId id="374" r:id="rId13"/>
    <p:sldId id="375" r:id="rId14"/>
    <p:sldId id="377" r:id="rId15"/>
    <p:sldId id="376" r:id="rId16"/>
    <p:sldId id="378" r:id="rId17"/>
    <p:sldId id="372" r:id="rId18"/>
    <p:sldId id="390" r:id="rId19"/>
    <p:sldId id="380" r:id="rId20"/>
    <p:sldId id="381" r:id="rId21"/>
    <p:sldId id="382" r:id="rId22"/>
    <p:sldId id="383" r:id="rId23"/>
    <p:sldId id="384" r:id="rId24"/>
    <p:sldId id="385" r:id="rId25"/>
    <p:sldId id="349" r:id="rId26"/>
    <p:sldId id="388" r:id="rId27"/>
    <p:sldId id="356" r:id="rId28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EBB"/>
    <a:srgbClr val="0C7393"/>
    <a:srgbClr val="FFFFFF"/>
    <a:srgbClr val="9BB4C5"/>
    <a:srgbClr val="7A9BB2"/>
    <a:srgbClr val="6B90A9"/>
    <a:srgbClr val="6289A3"/>
    <a:srgbClr val="75C9BE"/>
    <a:srgbClr val="007A87"/>
    <a:srgbClr val="5DC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8367" autoAdjust="0"/>
  </p:normalViewPr>
  <p:slideViewPr>
    <p:cSldViewPr snapToGrid="0">
      <p:cViewPr varScale="1">
        <p:scale>
          <a:sx n="77" d="100"/>
          <a:sy n="77" d="100"/>
        </p:scale>
        <p:origin x="773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4238B-BC26-42EF-BFCA-B13E35018036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A385F-EED7-42D6-8BA9-E7339F6B2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79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180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030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sz="12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RISK OF WRONG DIVERSIFICATION – NUMBER‘S GAME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DIFFERENTIATED AND PRUDENT HANDLING – AWARENESS OF CONTEXT DYNAMICS</a:t>
            </a:r>
            <a:b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CHALLENGES FOR RERUITING: NO UNIVERSAL STRATEGY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023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sz="12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RISK OF WRONG DIVERSIFICATION – NUMBER‘S GAME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DIFFERENTIATED AND PRUDENT HANDLING – AWARENESS OF CONTEXT DYNAMICS</a:t>
            </a:r>
            <a:b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CHALLENGES FOR RERUITING: NO UNIVERSAL STRATEGY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563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sz="12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RISK OF WRONG DIVERSIFICATION – NUMBER‘S GAME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DIFFERENTIATED AND PRUDENT HANDLING – AWARENESS OF CONTEXT DYNAMICS</a:t>
            </a:r>
            <a:b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CHALLENGES FOR RERUITING: NO UNIVERSAL STRATEGY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539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FC1-29D5-435B-B083-1FD16EAEDBD6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9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FC1-29D5-435B-B083-1FD16EAEDBD6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986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536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sz="12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RISK OF WRONG DIVERSIFICATION – NUMBER‘S GAME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DIFFERENTIATED AND PRUDENT HANDLING – AWARENESS OF CONTEXT DYNAMICS</a:t>
            </a:r>
            <a:b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CHALLENGES FOR RERUITING: NO UNIVERSAL STRATEGY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623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86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sz="12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RISK OF WRONG DIVERSIFICATION – NUMBER‘S GAME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DIFFERENTIATED AND PRUDENT HANDLING – AWARENESS OF CONTEXT DYNAMICS</a:t>
            </a:r>
            <a:b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CHALLENGES FOR RERUITING: NO UNIVERSAL STRATEGY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9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sz="12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RISK OF WRONG DIVERSIFICATION – NUMBER‘S GAME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DIFFERENTIATED AND PRUDENT HANDLING – AWARENESS OF CONTEXT DYNAMICS</a:t>
            </a:r>
            <a:b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CHALLENGES FOR RERUITING: NO UNIVERSAL STRATEGY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64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55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sz="12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RISK OF WRONG DIVERSIFICATION – NUMBER‘S GAME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DIFFERENTIATED AND PRUDENT HANDLING – AWARENESS OF CONTEXT DYNAMICS</a:t>
            </a:r>
            <a:b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CHALLENGES FOR RERUITING: NO UNIVERSAL STRATEGY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sz="12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RISK OF WRONG DIVERSIFICATION – NUMBER‘S GAME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DIFFERENTIATED AND PRUDENT HANDLING – AWARENESS OF CONTEXT DYNAMICS</a:t>
            </a:r>
            <a:b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CHALLENGES FOR RERUITING: NO UNIVERSAL STRATEGY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687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sz="12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RISK OF WRONG DIVERSIFICATION – NUMBER‘S GAME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DIFFERENTIATED AND PRUDENT HANDLING – AWARENESS OF CONTEXT DYNAMICS</a:t>
            </a:r>
            <a:b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CHALLENGES FOR RERUITING: NO UNIVERSAL STRATEGY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85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2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385F-EED7-42D6-8BA9-E7339F6B266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08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773238"/>
            <a:ext cx="10944000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5700" y="2636890"/>
            <a:ext cx="10944000" cy="338447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622300" y="404813"/>
            <a:ext cx="1094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153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nu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1pPr>
            <a:lvl2pPr marL="625475" indent="-26352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2pPr>
            <a:lvl3pPr marL="898525" indent="-26987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3pPr>
            <a:lvl4pPr marL="1165225" indent="-269875">
              <a:buClr>
                <a:schemeClr val="accent3"/>
              </a:buClr>
              <a:buFont typeface="+mj-lt"/>
              <a:buAutoNum type="arabicPeriod"/>
              <a:defRPr/>
            </a:lvl4pPr>
            <a:lvl5pPr marL="1431925" indent="-2667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95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09600" y="1728000"/>
            <a:ext cx="5232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2"/>
          </p:nvPr>
        </p:nvSpPr>
        <p:spPr>
          <a:xfrm>
            <a:off x="6331200" y="1753200"/>
            <a:ext cx="5232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tabLst>
                <a:tab pos="0" algn="l"/>
              </a:tabLst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0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09600" y="172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09600" y="388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3456000" y="1728000"/>
            <a:ext cx="8107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07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8942400" y="172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8942400" y="388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14400" y="1728000"/>
            <a:ext cx="8107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058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14400" y="1728000"/>
            <a:ext cx="10968000" cy="414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2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lus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lussdiagramm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" y="1728000"/>
            <a:ext cx="10963767" cy="4138842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112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9760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8240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baseline="0"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517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6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773238"/>
            <a:ext cx="10944000" cy="42481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46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8B5F45-D19E-49A5-8509-E40A6B2A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4FFBA9-B0A5-4851-AB89-C3C02C03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203454-D689-41D8-B911-4F55F91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24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400" y="1573200"/>
            <a:ext cx="109632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14400" y="25164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2620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14400" y="2844000"/>
            <a:ext cx="10963200" cy="3031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Grafik 19" descr="isi_43mm_p334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9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07484" y="6433201"/>
            <a:ext cx="120014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</a:t>
            </a:r>
            <a:r>
              <a:rPr lang="de-DE" sz="800" dirty="0" smtClean="0">
                <a:solidFill>
                  <a:schemeClr val="bg2"/>
                </a:solidFill>
              </a:rPr>
              <a:t>ISI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8140"/>
          </a:xfrm>
          <a:noFill/>
        </p:spPr>
        <p:txBody>
          <a:bodyPr/>
          <a:lstStyle>
            <a:lvl1pPr marL="0" indent="0">
              <a:defRPr sz="3200" b="0" cap="all" spc="300" baseline="0">
                <a:latin typeface="+mn-lt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773238"/>
            <a:ext cx="10944000" cy="6476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15" name="Grafik 14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5598" y="3429001"/>
            <a:ext cx="5760805" cy="118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400" y="1573200"/>
            <a:ext cx="109632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14400" y="25164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2620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14400" y="2844000"/>
            <a:ext cx="5304000" cy="30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6240000" y="2844000"/>
            <a:ext cx="5304000" cy="30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Grafik 18" descr="isi_43mm_p334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25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linksbuen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  <a:lvl2pP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30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SzPct val="120000"/>
              <a:buFont typeface="Wingdings" pitchFamily="2" charset="2"/>
              <a:buChar char="§"/>
              <a:defRPr>
                <a:latin typeface="Frutiger LT Com 45 Light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60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nu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1pPr>
            <a:lvl2pPr marL="625475" indent="-26352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2pPr>
            <a:lvl3pPr marL="898525" indent="-26987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3pPr>
            <a:lvl4pPr marL="1165225" indent="-269875">
              <a:buClr>
                <a:schemeClr val="accent3"/>
              </a:buClr>
              <a:buFont typeface="+mj-lt"/>
              <a:buAutoNum type="arabicPeriod"/>
              <a:defRPr/>
            </a:lvl4pPr>
            <a:lvl5pPr marL="1431925" indent="-2667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6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09600" y="1728000"/>
            <a:ext cx="5232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2"/>
          </p:nvPr>
        </p:nvSpPr>
        <p:spPr>
          <a:xfrm>
            <a:off x="6331200" y="1753200"/>
            <a:ext cx="5232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tabLst>
                <a:tab pos="0" algn="l"/>
              </a:tabLst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1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09600" y="172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09600" y="388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3456000" y="1728000"/>
            <a:ext cx="8107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76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8942400" y="172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8942400" y="388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14400" y="1728000"/>
            <a:ext cx="8107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397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14400" y="1728000"/>
            <a:ext cx="10968000" cy="414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0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lus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lussdiagramm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" y="1728000"/>
            <a:ext cx="10963767" cy="4138842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112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9760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8240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baseline="0"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52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12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22301" y="1773238"/>
            <a:ext cx="10945700" cy="42481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63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773238"/>
            <a:ext cx="10944000" cy="42481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84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8B5F45-D19E-49A5-8509-E40A6B2A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4FFBA9-B0A5-4851-AB89-C3C02C03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203454-D689-41D8-B911-4F55F91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77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400" y="1573200"/>
            <a:ext cx="109632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14400" y="25164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2620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14400" y="2844000"/>
            <a:ext cx="10963200" cy="3031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Grafik 19" descr="isi_43mm_p334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14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400" y="1573200"/>
            <a:ext cx="109632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14400" y="25164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2620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14400" y="2844000"/>
            <a:ext cx="5304000" cy="30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6240000" y="2844000"/>
            <a:ext cx="5304000" cy="30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Grafik 18" descr="isi_43mm_p334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linksbuen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  <a:lvl2pP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623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SzPct val="120000"/>
              <a:buFont typeface="Wingdings" pitchFamily="2" charset="2"/>
              <a:buChar char="§"/>
              <a:defRPr>
                <a:latin typeface="Frutiger LT Com 45 Light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08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nu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1pPr>
            <a:lvl2pPr marL="625475" indent="-26352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2pPr>
            <a:lvl3pPr marL="898525" indent="-26987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3pPr>
            <a:lvl4pPr marL="1165225" indent="-269875">
              <a:buClr>
                <a:schemeClr val="accent3"/>
              </a:buClr>
              <a:buFont typeface="+mj-lt"/>
              <a:buAutoNum type="arabicPeriod"/>
              <a:defRPr/>
            </a:lvl4pPr>
            <a:lvl5pPr marL="1431925" indent="-2667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149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09600" y="1728000"/>
            <a:ext cx="5232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2"/>
          </p:nvPr>
        </p:nvSpPr>
        <p:spPr>
          <a:xfrm>
            <a:off x="6331200" y="1753200"/>
            <a:ext cx="5232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tabLst>
                <a:tab pos="0" algn="l"/>
              </a:tabLst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98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09600" y="172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09600" y="388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3456000" y="1728000"/>
            <a:ext cx="8107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764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8942400" y="172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8942400" y="388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14400" y="1728000"/>
            <a:ext cx="8107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77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773238"/>
            <a:ext cx="10944000" cy="42481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622300" y="83671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89683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14400" y="1728000"/>
            <a:ext cx="10968000" cy="414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52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lus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lussdiagramm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" y="1728000"/>
            <a:ext cx="10963767" cy="4138842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112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9760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8240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baseline="0"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08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487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773238"/>
            <a:ext cx="10944000" cy="42481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94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8B5F45-D19E-49A5-8509-E40A6B2A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4FFBA9-B0A5-4851-AB89-C3C02C03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203454-D689-41D8-B911-4F55F91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438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400" y="1573200"/>
            <a:ext cx="109632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14400" y="25164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2620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14400" y="2844000"/>
            <a:ext cx="10963200" cy="3031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Grafik 19" descr="isi_43mm_p334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70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400" y="1573200"/>
            <a:ext cx="109632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14400" y="25164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2620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14400" y="2844000"/>
            <a:ext cx="5304000" cy="30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6240000" y="2844000"/>
            <a:ext cx="5304000" cy="30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Grafik 18" descr="isi_43mm_p334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04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linksbuen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  <a:lvl2pP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0337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SzPct val="120000"/>
              <a:buFont typeface="Wingdings" pitchFamily="2" charset="2"/>
              <a:buChar char="§"/>
              <a:defRPr>
                <a:latin typeface="Frutiger LT Com 45 Light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491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nu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1pPr>
            <a:lvl2pPr marL="625475" indent="-26352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2pPr>
            <a:lvl3pPr marL="898525" indent="-26987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3pPr>
            <a:lvl4pPr marL="1165225" indent="-269875">
              <a:buClr>
                <a:schemeClr val="accent3"/>
              </a:buClr>
              <a:buFont typeface="+mj-lt"/>
              <a:buAutoNum type="arabicPeriod"/>
              <a:defRPr/>
            </a:lvl4pPr>
            <a:lvl5pPr marL="1431925" indent="-2667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8B5F45-D19E-49A5-8509-E40A6B2A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4FFBA9-B0A5-4851-AB89-C3C02C03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203454-D689-41D8-B911-4F55F91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606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09600" y="1728000"/>
            <a:ext cx="5232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2"/>
          </p:nvPr>
        </p:nvSpPr>
        <p:spPr>
          <a:xfrm>
            <a:off x="6331200" y="1753200"/>
            <a:ext cx="5232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tabLst>
                <a:tab pos="0" algn="l"/>
              </a:tabLst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705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09600" y="172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09600" y="388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3456000" y="1728000"/>
            <a:ext cx="8107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679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8942400" y="172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8942400" y="388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14400" y="1728000"/>
            <a:ext cx="8107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03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14400" y="1728000"/>
            <a:ext cx="10968000" cy="414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699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lus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lussdiagramm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" y="1728000"/>
            <a:ext cx="10963767" cy="4138842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112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9760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8240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baseline="0"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662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640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773238"/>
            <a:ext cx="10944000" cy="42481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43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8B5F45-D19E-49A5-8509-E40A6B2A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4FFBA9-B0A5-4851-AB89-C3C02C03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203454-D689-41D8-B911-4F55F91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883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400" y="1573200"/>
            <a:ext cx="109632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14400" y="25164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2620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14400" y="2844000"/>
            <a:ext cx="10963200" cy="3031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Grafik 19" descr="isi_43mm_p334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502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400" y="1573200"/>
            <a:ext cx="109632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14400" y="25164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2620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14400" y="2844000"/>
            <a:ext cx="5304000" cy="30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6240000" y="2844000"/>
            <a:ext cx="5304000" cy="30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Grafik 18" descr="isi_43mm_p334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400" y="1573200"/>
            <a:ext cx="109632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14400" y="25164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2620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14400" y="2844000"/>
            <a:ext cx="10963200" cy="3031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Grafik 19" descr="isi_43mm_p334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094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linksbuen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  <a:lvl2pP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507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SzPct val="120000"/>
              <a:buFont typeface="Wingdings" pitchFamily="2" charset="2"/>
              <a:buChar char="§"/>
              <a:defRPr>
                <a:latin typeface="Frutiger LT Com 45 Light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140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nu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1pPr>
            <a:lvl2pPr marL="625475" indent="-26352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2pPr>
            <a:lvl3pPr marL="898525" indent="-26987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3pPr>
            <a:lvl4pPr marL="1165225" indent="-269875">
              <a:buClr>
                <a:schemeClr val="accent3"/>
              </a:buClr>
              <a:buFont typeface="+mj-lt"/>
              <a:buAutoNum type="arabicPeriod"/>
              <a:defRPr/>
            </a:lvl4pPr>
            <a:lvl5pPr marL="1431925" indent="-2667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136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09600" y="1728000"/>
            <a:ext cx="5232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2"/>
          </p:nvPr>
        </p:nvSpPr>
        <p:spPr>
          <a:xfrm>
            <a:off x="6331200" y="1753200"/>
            <a:ext cx="5232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tabLst>
                <a:tab pos="0" algn="l"/>
              </a:tabLst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01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09600" y="172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09600" y="388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3456000" y="1728000"/>
            <a:ext cx="8107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829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8942400" y="172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8942400" y="3888000"/>
            <a:ext cx="2640000" cy="198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14400" y="1728000"/>
            <a:ext cx="8107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063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614400" y="1728000"/>
            <a:ext cx="10968000" cy="414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9166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lus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lussdiagramm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" y="1728000"/>
            <a:ext cx="10963767" cy="4138842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112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9760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824000" y="1836000"/>
            <a:ext cx="24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baseline="0">
                <a:latin typeface="Frutiger LT Com 45 Light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599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1634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8B5F45-D19E-49A5-8509-E40A6B2A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4FFBA9-B0A5-4851-AB89-C3C02C03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203454-D689-41D8-B911-4F55F91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4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400" y="1573200"/>
            <a:ext cx="109632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14400" y="25164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14400" y="2620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14400" y="2844000"/>
            <a:ext cx="5304000" cy="30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6240000" y="2844000"/>
            <a:ext cx="5304000" cy="306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Grafik 18" descr="isi_43mm_p334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9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linksbuen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  <a:lvl2pP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4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SzPct val="120000"/>
              <a:buFont typeface="Wingdings" pitchFamily="2" charset="2"/>
              <a:buChar char="§"/>
              <a:defRPr>
                <a:latin typeface="Frutiger LT Com 45 Light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34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334800"/>
            <a:ext cx="10944000" cy="1225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774800"/>
            <a:ext cx="10944000" cy="424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7484" y="6433201"/>
            <a:ext cx="120014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</a:t>
            </a:r>
            <a:r>
              <a:rPr lang="de-DE" sz="800" dirty="0" smtClean="0">
                <a:solidFill>
                  <a:schemeClr val="bg2"/>
                </a:solidFill>
              </a:rPr>
              <a:t>Fraunhofer ISI 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  <p:pic>
        <p:nvPicPr>
          <p:cNvPr id="8" name="Grafik 7" descr="Logo_ausgetauscht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91199" y="6299999"/>
            <a:ext cx="1890183" cy="3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3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0" spc="3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platzhalter 18"/>
          <p:cNvSpPr>
            <a:spLocks noGrp="1"/>
          </p:cNvSpPr>
          <p:nvPr>
            <p:ph type="title"/>
          </p:nvPr>
        </p:nvSpPr>
        <p:spPr>
          <a:xfrm>
            <a:off x="614400" y="356400"/>
            <a:ext cx="109632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09600" y="65880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de-DE" sz="80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dirty="0" smtClean="0">
              <a:solidFill>
                <a:srgbClr val="A8AFAF"/>
              </a:solidFill>
              <a:latin typeface="+mn-lt"/>
            </a:endParaRPr>
          </a:p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isi_43mm_p334_rgb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5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 spc="300">
          <a:solidFill>
            <a:schemeClr val="tx1"/>
          </a:solidFill>
          <a:latin typeface="Frutiger LT Com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550"/>
        </a:spcAft>
        <a:buFont typeface="Arial" pitchFamily="34" charset="0"/>
        <a:buNone/>
        <a:defRPr sz="1600" kern="1200" baseline="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007A87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platzhalter 18"/>
          <p:cNvSpPr>
            <a:spLocks noGrp="1"/>
          </p:cNvSpPr>
          <p:nvPr>
            <p:ph type="title"/>
          </p:nvPr>
        </p:nvSpPr>
        <p:spPr>
          <a:xfrm>
            <a:off x="614400" y="356400"/>
            <a:ext cx="109632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09600" y="65880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de-DE" sz="80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dirty="0" smtClean="0">
              <a:solidFill>
                <a:srgbClr val="A8AFAF"/>
              </a:solidFill>
              <a:latin typeface="+mn-lt"/>
            </a:endParaRPr>
          </a:p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isi_43mm_p334_rgb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5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 spc="300">
          <a:solidFill>
            <a:schemeClr val="tx1"/>
          </a:solidFill>
          <a:latin typeface="Frutiger LT Com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550"/>
        </a:spcAft>
        <a:buFont typeface="Arial" pitchFamily="34" charset="0"/>
        <a:buNone/>
        <a:defRPr sz="1600" kern="1200" baseline="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007A87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platzhalter 18"/>
          <p:cNvSpPr>
            <a:spLocks noGrp="1"/>
          </p:cNvSpPr>
          <p:nvPr>
            <p:ph type="title"/>
          </p:nvPr>
        </p:nvSpPr>
        <p:spPr>
          <a:xfrm>
            <a:off x="614400" y="356400"/>
            <a:ext cx="109632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09600" y="65880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de-DE" sz="80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dirty="0" smtClean="0">
              <a:solidFill>
                <a:srgbClr val="A8AFAF"/>
              </a:solidFill>
              <a:latin typeface="+mn-lt"/>
            </a:endParaRPr>
          </a:p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isi_43mm_p334_rgb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4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 spc="300">
          <a:solidFill>
            <a:schemeClr val="tx1"/>
          </a:solidFill>
          <a:latin typeface="Frutiger LT Com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550"/>
        </a:spcAft>
        <a:buFont typeface="Arial" pitchFamily="34" charset="0"/>
        <a:buNone/>
        <a:defRPr sz="1600" kern="1200" baseline="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007A87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platzhalter 18"/>
          <p:cNvSpPr>
            <a:spLocks noGrp="1"/>
          </p:cNvSpPr>
          <p:nvPr>
            <p:ph type="title"/>
          </p:nvPr>
        </p:nvSpPr>
        <p:spPr>
          <a:xfrm>
            <a:off x="614400" y="356400"/>
            <a:ext cx="109632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09600" y="65880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de-DE" sz="80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dirty="0" smtClean="0">
              <a:solidFill>
                <a:srgbClr val="A8AFAF"/>
              </a:solidFill>
              <a:latin typeface="+mn-lt"/>
            </a:endParaRPr>
          </a:p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isi_43mm_p334_rgb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 spc="300">
          <a:solidFill>
            <a:schemeClr val="tx1"/>
          </a:solidFill>
          <a:latin typeface="Frutiger LT Com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550"/>
        </a:spcAft>
        <a:buFont typeface="Arial" pitchFamily="34" charset="0"/>
        <a:buNone/>
        <a:defRPr sz="1600" kern="1200" baseline="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007A87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/>
          <p:cNvCxnSpPr/>
          <p:nvPr/>
        </p:nvCxnSpPr>
        <p:spPr>
          <a:xfrm>
            <a:off x="614400" y="61128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platzhalter 18"/>
          <p:cNvSpPr>
            <a:spLocks noGrp="1"/>
          </p:cNvSpPr>
          <p:nvPr>
            <p:ph type="title"/>
          </p:nvPr>
        </p:nvSpPr>
        <p:spPr>
          <a:xfrm>
            <a:off x="614400" y="356400"/>
            <a:ext cx="109632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09600" y="64368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09600" y="658800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de-DE" sz="80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dirty="0" smtClean="0">
              <a:solidFill>
                <a:srgbClr val="A8AFAF"/>
              </a:solidFill>
              <a:latin typeface="+mn-lt"/>
            </a:endParaRPr>
          </a:p>
          <a:p>
            <a:r>
              <a:rPr lang="de-DE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614400" y="201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isi_43mm_p334_rgb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686400" y="6300001"/>
            <a:ext cx="1891200" cy="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 spc="300">
          <a:solidFill>
            <a:schemeClr val="tx1"/>
          </a:solidFill>
          <a:latin typeface="Frutiger LT Com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550"/>
        </a:spcAft>
        <a:buFont typeface="Arial" pitchFamily="34" charset="0"/>
        <a:buNone/>
        <a:defRPr sz="1600" kern="1200" baseline="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007A87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7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.buehrer@isi.fraunhofer.d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/>
          <a:srcRect l="50000" t="8119" r="559" b="31215"/>
          <a:stretch/>
        </p:blipFill>
        <p:spPr>
          <a:xfrm>
            <a:off x="0" y="24710"/>
            <a:ext cx="12192000" cy="4831488"/>
          </a:xfrm>
          <a:prstGeom prst="rect">
            <a:avLst/>
          </a:prstGeom>
          <a:solidFill>
            <a:srgbClr val="020205"/>
          </a:solidFill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0" y="3933149"/>
            <a:ext cx="12207712" cy="2084596"/>
          </a:xfrm>
          <a:prstGeom prst="rect">
            <a:avLst/>
          </a:prstGeom>
          <a:solidFill>
            <a:srgbClr val="5DC0B3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1588"/>
            <a:r>
              <a:rPr lang="de-D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Framework </a:t>
            </a:r>
            <a:r>
              <a:rPr lang="de-DE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de-D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Gender </a:t>
            </a:r>
            <a:r>
              <a:rPr lang="de-DE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de-D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Research </a:t>
            </a:r>
            <a:r>
              <a:rPr lang="de-DE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de-DE" b="1" dirty="0" smtClean="0"/>
          </a:p>
          <a:p>
            <a:pPr marL="182563" indent="173038"/>
            <a:r>
              <a:rPr lang="de-DE" dirty="0" smtClean="0"/>
              <a:t>Teil II Praktische Anwendung</a:t>
            </a:r>
          </a:p>
          <a:p>
            <a:pPr marL="182563" indent="173038"/>
            <a:endParaRPr lang="de-DE" sz="1100" dirty="0" smtClean="0"/>
          </a:p>
          <a:p>
            <a:pPr marL="182563" indent="173038"/>
            <a:r>
              <a:rPr lang="de-DE" dirty="0" smtClean="0"/>
              <a:t>Netzwerktreffen </a:t>
            </a:r>
            <a:r>
              <a:rPr lang="de-DE" dirty="0"/>
              <a:t>TOTAL EQUALITY Deutschland e.V</a:t>
            </a:r>
            <a:r>
              <a:rPr lang="de-DE" dirty="0" smtClean="0"/>
              <a:t>., 4</a:t>
            </a:r>
            <a:r>
              <a:rPr lang="de-DE" dirty="0"/>
              <a:t>. November 2019, </a:t>
            </a:r>
            <a:r>
              <a:rPr lang="de-DE" dirty="0" smtClean="0"/>
              <a:t>München</a:t>
            </a:r>
          </a:p>
          <a:p>
            <a:pPr marL="182563" indent="173038"/>
            <a:r>
              <a:rPr lang="de-DE" dirty="0" smtClean="0"/>
              <a:t>Susanne </a:t>
            </a:r>
            <a:r>
              <a:rPr lang="de-DE" dirty="0" err="1"/>
              <a:t>Bührer</a:t>
            </a:r>
            <a:r>
              <a:rPr lang="de-DE" dirty="0"/>
              <a:t>, Merve </a:t>
            </a:r>
            <a:r>
              <a:rPr lang="de-DE" dirty="0" smtClean="0"/>
              <a:t>Yorulmaz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1</a:t>
            </a:fld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8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4"/>
          <a:srcRect b="52728"/>
          <a:stretch/>
        </p:blipFill>
        <p:spPr>
          <a:xfrm>
            <a:off x="2903838" y="1067162"/>
            <a:ext cx="4357417" cy="5948219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4"/>
          <a:srcRect t="51669" b="1059"/>
          <a:stretch/>
        </p:blipFill>
        <p:spPr>
          <a:xfrm>
            <a:off x="6860635" y="1106317"/>
            <a:ext cx="4357417" cy="594821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10</a:t>
            </a:fld>
            <a:endParaRPr lang="de-DE"/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sp>
        <p:nvSpPr>
          <p:cNvPr id="26" name="Rechteck 25"/>
          <p:cNvSpPr/>
          <p:nvPr/>
        </p:nvSpPr>
        <p:spPr>
          <a:xfrm>
            <a:off x="0" y="446739"/>
            <a:ext cx="12192000" cy="743992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</a:rPr>
              <a:t>HOW</a:t>
            </a:r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51935" y="2682356"/>
            <a:ext cx="2228335" cy="1754326"/>
          </a:xfrm>
          <a:prstGeom prst="rect">
            <a:avLst/>
          </a:prstGeom>
          <a:solidFill>
            <a:srgbClr val="6EBEB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lt1"/>
                </a:solidFill>
                <a:latin typeface="+mn-lt"/>
              </a:rPr>
              <a:t>Own</a:t>
            </a:r>
            <a:r>
              <a:rPr lang="de-DE" dirty="0">
                <a:solidFill>
                  <a:schemeClr val="lt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lt1"/>
                </a:solidFill>
                <a:latin typeface="+mn-lt"/>
              </a:rPr>
              <a:t>customized</a:t>
            </a:r>
            <a:r>
              <a:rPr lang="de-DE" dirty="0">
                <a:solidFill>
                  <a:schemeClr val="lt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lt1"/>
                </a:solidFill>
                <a:latin typeface="+mn-lt"/>
              </a:rPr>
              <a:t>impact</a:t>
            </a:r>
            <a:r>
              <a:rPr lang="de-DE" dirty="0">
                <a:solidFill>
                  <a:schemeClr val="lt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lt1"/>
                </a:solidFill>
                <a:latin typeface="+mn-lt"/>
              </a:rPr>
              <a:t>story</a:t>
            </a:r>
            <a:r>
              <a:rPr lang="de-DE" dirty="0">
                <a:solidFill>
                  <a:schemeClr val="lt1"/>
                </a:solidFill>
                <a:latin typeface="+mn-lt"/>
              </a:rPr>
              <a:t>: </a:t>
            </a:r>
            <a:br>
              <a:rPr lang="de-DE" dirty="0">
                <a:solidFill>
                  <a:schemeClr val="lt1"/>
                </a:solidFill>
                <a:latin typeface="+mn-lt"/>
              </a:rPr>
            </a:br>
            <a:r>
              <a:rPr lang="de-DE" dirty="0" err="1">
                <a:solidFill>
                  <a:schemeClr val="lt1"/>
                </a:solidFill>
                <a:latin typeface="+mn-lt"/>
              </a:rPr>
              <a:t>How</a:t>
            </a:r>
            <a:r>
              <a:rPr lang="de-DE" dirty="0">
                <a:solidFill>
                  <a:schemeClr val="lt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lt1"/>
                </a:solidFill>
                <a:latin typeface="+mn-lt"/>
              </a:rPr>
              <a:t>my</a:t>
            </a:r>
            <a:r>
              <a:rPr lang="de-DE" dirty="0">
                <a:solidFill>
                  <a:schemeClr val="lt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lt1"/>
                </a:solidFill>
                <a:latin typeface="+mn-lt"/>
              </a:rPr>
              <a:t>intervention</a:t>
            </a:r>
            <a:r>
              <a:rPr lang="de-DE" dirty="0">
                <a:solidFill>
                  <a:schemeClr val="lt1"/>
                </a:solidFill>
                <a:latin typeface="+mn-lt"/>
              </a:rPr>
              <a:t>(s) </a:t>
            </a:r>
            <a:r>
              <a:rPr lang="de-DE" dirty="0" err="1">
                <a:solidFill>
                  <a:schemeClr val="lt1"/>
                </a:solidFill>
                <a:latin typeface="+mn-lt"/>
              </a:rPr>
              <a:t>would</a:t>
            </a:r>
            <a:r>
              <a:rPr lang="de-DE" dirty="0">
                <a:solidFill>
                  <a:schemeClr val="lt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lt1"/>
                </a:solidFill>
                <a:latin typeface="+mn-lt"/>
              </a:rPr>
              <a:t>cause</a:t>
            </a:r>
            <a:r>
              <a:rPr lang="de-DE" dirty="0">
                <a:solidFill>
                  <a:schemeClr val="lt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lt1"/>
                </a:solidFill>
                <a:latin typeface="+mn-lt"/>
              </a:rPr>
              <a:t>which</a:t>
            </a:r>
            <a:r>
              <a:rPr lang="de-DE" dirty="0">
                <a:solidFill>
                  <a:schemeClr val="lt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lt1"/>
                </a:solidFill>
                <a:latin typeface="+mn-lt"/>
              </a:rPr>
              <a:t>effects</a:t>
            </a:r>
            <a:r>
              <a:rPr lang="de-DE" dirty="0">
                <a:solidFill>
                  <a:schemeClr val="lt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4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11</a:t>
            </a:fld>
            <a:endParaRPr lang="de-DE"/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/>
          <a:srcRect l="3305" t="14010" r="66330"/>
          <a:stretch/>
        </p:blipFill>
        <p:spPr>
          <a:xfrm>
            <a:off x="2005885" y="1769523"/>
            <a:ext cx="2304256" cy="316357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/>
          <a:srcRect l="34729" t="12281" r="34906"/>
          <a:stretch/>
        </p:blipFill>
        <p:spPr>
          <a:xfrm>
            <a:off x="5039086" y="1698969"/>
            <a:ext cx="2361442" cy="322719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/>
          <a:srcRect l="65932" t="12281" r="-1"/>
          <a:stretch/>
        </p:blipFill>
        <p:spPr>
          <a:xfrm>
            <a:off x="8255610" y="1698969"/>
            <a:ext cx="2585342" cy="3227196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1897627" y="5142053"/>
            <a:ext cx="2520771" cy="79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Impact Story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Knowledge Base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Shows </a:t>
            </a:r>
            <a:r>
              <a:rPr lang="de-DE" sz="1400" dirty="0" err="1">
                <a:solidFill>
                  <a:schemeClr val="tx1"/>
                </a:solidFill>
              </a:rPr>
              <a:t>impact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pathways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endParaRPr lang="de-DE" sz="1100" dirty="0">
              <a:solidFill>
                <a:schemeClr val="tx1"/>
              </a:solidFill>
            </a:endParaRPr>
          </a:p>
          <a:p>
            <a:pPr algn="ctr"/>
            <a:r>
              <a:rPr lang="de-DE" sz="1500" dirty="0">
                <a:solidFill>
                  <a:srgbClr val="10A19A"/>
                </a:solidFill>
              </a:rPr>
              <a:t>Inspiration</a:t>
            </a:r>
            <a:r>
              <a:rPr lang="de-DE" sz="1400" dirty="0">
                <a:solidFill>
                  <a:srgbClr val="10A19A"/>
                </a:solidFill>
              </a:rPr>
              <a:t> </a:t>
            </a:r>
          </a:p>
        </p:txBody>
      </p:sp>
      <p:sp>
        <p:nvSpPr>
          <p:cNvPr id="19" name="Rechteck 18"/>
          <p:cNvSpPr/>
          <p:nvPr/>
        </p:nvSpPr>
        <p:spPr>
          <a:xfrm>
            <a:off x="4628465" y="5147854"/>
            <a:ext cx="3210229" cy="79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Programme </a:t>
            </a:r>
            <a:r>
              <a:rPr lang="de-DE" sz="1400" b="1" dirty="0" err="1">
                <a:solidFill>
                  <a:schemeClr val="tx1"/>
                </a:solidFill>
              </a:rPr>
              <a:t>Theory</a:t>
            </a:r>
            <a:r>
              <a:rPr lang="de-DE" sz="1400" b="1" dirty="0">
                <a:solidFill>
                  <a:schemeClr val="tx1"/>
                </a:solidFill>
              </a:rPr>
              <a:t> Generator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Create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visualize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own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program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theory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with</a:t>
            </a:r>
            <a:r>
              <a:rPr lang="de-DE" sz="1400" dirty="0">
                <a:solidFill>
                  <a:schemeClr val="tx1"/>
                </a:solidFill>
              </a:rPr>
              <a:t> EFFORTI </a:t>
            </a:r>
            <a:r>
              <a:rPr lang="de-DE" sz="1400" dirty="0" err="1">
                <a:solidFill>
                  <a:schemeClr val="tx1"/>
                </a:solidFill>
              </a:rPr>
              <a:t>template</a:t>
            </a:r>
            <a:r>
              <a:rPr lang="de-DE" sz="1400" dirty="0">
                <a:solidFill>
                  <a:schemeClr val="tx1"/>
                </a:solidFill>
              </a:rPr>
              <a:t/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/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500" dirty="0" err="1">
                <a:solidFill>
                  <a:srgbClr val="10A19A"/>
                </a:solidFill>
              </a:rPr>
              <a:t>Creation</a:t>
            </a:r>
            <a:endParaRPr lang="de-DE" sz="1500" dirty="0">
              <a:solidFill>
                <a:srgbClr val="10A19A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247952" y="5142053"/>
            <a:ext cx="2520771" cy="79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Evaluation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 err="1">
                <a:solidFill>
                  <a:schemeClr val="tx1"/>
                </a:solidFill>
              </a:rPr>
              <a:t>framework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Document</a:t>
            </a:r>
            <a:r>
              <a:rPr lang="de-DE" sz="1400" dirty="0">
                <a:solidFill>
                  <a:schemeClr val="tx1"/>
                </a:solidFill>
              </a:rPr>
              <a:t> &amp; </a:t>
            </a:r>
            <a:r>
              <a:rPr lang="de-DE" sz="1400" dirty="0" err="1">
                <a:solidFill>
                  <a:schemeClr val="tx1"/>
                </a:solidFill>
              </a:rPr>
              <a:t>report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database</a:t>
            </a:r>
            <a:r>
              <a:rPr lang="de-DE" sz="1400" dirty="0">
                <a:solidFill>
                  <a:schemeClr val="tx1"/>
                </a:solidFill>
              </a:rPr>
              <a:t/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500" dirty="0">
                <a:solidFill>
                  <a:srgbClr val="10A19A"/>
                </a:solidFill>
              </a:rPr>
              <a:t>Reading &amp; </a:t>
            </a:r>
            <a:r>
              <a:rPr lang="de-DE" sz="1500" dirty="0" err="1">
                <a:solidFill>
                  <a:srgbClr val="10A19A"/>
                </a:solidFill>
              </a:rPr>
              <a:t>literature</a:t>
            </a:r>
            <a:r>
              <a:rPr lang="de-DE" sz="1500" dirty="0">
                <a:solidFill>
                  <a:srgbClr val="10A19A"/>
                </a:solidFill>
              </a:rPr>
              <a:t>  </a:t>
            </a:r>
          </a:p>
        </p:txBody>
      </p:sp>
      <p:sp>
        <p:nvSpPr>
          <p:cNvPr id="21" name="Rechteck 20"/>
          <p:cNvSpPr/>
          <p:nvPr/>
        </p:nvSpPr>
        <p:spPr>
          <a:xfrm>
            <a:off x="1676400" y="6245696"/>
            <a:ext cx="78488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0" y="446739"/>
            <a:ext cx="12192000" cy="743992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</a:rPr>
              <a:t>HOW</a:t>
            </a:r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04280" y="1606378"/>
            <a:ext cx="7234413" cy="4639318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7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12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446739"/>
            <a:ext cx="12192000" cy="743992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</a:rPr>
              <a:t>HOW</a:t>
            </a:r>
            <a:endParaRPr lang="de-DE" sz="50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/>
          <a:srcRect t="62529"/>
          <a:stretch/>
        </p:blipFill>
        <p:spPr>
          <a:xfrm>
            <a:off x="1984722" y="2023223"/>
            <a:ext cx="8528929" cy="6111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973" y="2707110"/>
            <a:ext cx="3630187" cy="3804272"/>
          </a:xfrm>
          <a:prstGeom prst="rect">
            <a:avLst/>
          </a:prstGeom>
          <a:ln>
            <a:solidFill>
              <a:srgbClr val="6EBEBB"/>
            </a:solidFill>
          </a:ln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7"/>
          <a:srcRect t="1" b="20322"/>
          <a:stretch/>
        </p:blipFill>
        <p:spPr>
          <a:xfrm>
            <a:off x="8142720" y="2707109"/>
            <a:ext cx="3342832" cy="1819139"/>
          </a:xfrm>
          <a:prstGeom prst="rect">
            <a:avLst/>
          </a:prstGeom>
          <a:ln>
            <a:solidFill>
              <a:srgbClr val="5DB7B3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321" y="2707109"/>
            <a:ext cx="3702819" cy="2409440"/>
          </a:xfrm>
          <a:prstGeom prst="rect">
            <a:avLst/>
          </a:prstGeom>
          <a:ln>
            <a:solidFill>
              <a:srgbClr val="6EBEBB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2720" y="4636380"/>
            <a:ext cx="3342832" cy="1875002"/>
          </a:xfrm>
          <a:prstGeom prst="rect">
            <a:avLst/>
          </a:prstGeom>
          <a:ln>
            <a:solidFill>
              <a:srgbClr val="6EBEBB"/>
            </a:solidFill>
          </a:ln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5"/>
          <a:srcRect b="68300"/>
          <a:stretch/>
        </p:blipFill>
        <p:spPr>
          <a:xfrm>
            <a:off x="1831534" y="1503253"/>
            <a:ext cx="8528929" cy="51699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10"/>
          <a:srcRect b="16935"/>
          <a:stretch/>
        </p:blipFill>
        <p:spPr>
          <a:xfrm>
            <a:off x="321321" y="5214952"/>
            <a:ext cx="3721852" cy="1296944"/>
          </a:xfrm>
          <a:prstGeom prst="rect">
            <a:avLst/>
          </a:prstGeom>
          <a:ln>
            <a:solidFill>
              <a:srgbClr val="6EBEBB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11"/>
          <a:srcRect b="10753"/>
          <a:stretch/>
        </p:blipFill>
        <p:spPr>
          <a:xfrm>
            <a:off x="8142720" y="5245308"/>
            <a:ext cx="3283863" cy="12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604281" y="1606378"/>
            <a:ext cx="3961126" cy="4639318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13</a:t>
            </a:fld>
            <a:endParaRPr lang="de-DE"/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/>
          <a:srcRect l="3305" t="14010" r="66330"/>
          <a:stretch/>
        </p:blipFill>
        <p:spPr>
          <a:xfrm>
            <a:off x="2005885" y="1769523"/>
            <a:ext cx="2304256" cy="316357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/>
          <a:srcRect l="34729" t="12281" r="34906"/>
          <a:stretch/>
        </p:blipFill>
        <p:spPr>
          <a:xfrm>
            <a:off x="5039086" y="1698969"/>
            <a:ext cx="2361442" cy="322719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/>
          <a:srcRect l="65932" t="12281" r="-1"/>
          <a:stretch/>
        </p:blipFill>
        <p:spPr>
          <a:xfrm>
            <a:off x="8255610" y="1698969"/>
            <a:ext cx="2585342" cy="3227196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1897627" y="5149267"/>
            <a:ext cx="2520771" cy="79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Impact Story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Knowledge Base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Shows </a:t>
            </a:r>
            <a:r>
              <a:rPr lang="de-DE" sz="1400" dirty="0" err="1">
                <a:solidFill>
                  <a:schemeClr val="tx1"/>
                </a:solidFill>
              </a:rPr>
              <a:t>impact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pathways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endParaRPr lang="de-DE" sz="1100" dirty="0">
              <a:solidFill>
                <a:schemeClr val="tx1"/>
              </a:solidFill>
            </a:endParaRPr>
          </a:p>
          <a:p>
            <a:pPr algn="ctr"/>
            <a:r>
              <a:rPr lang="de-DE" sz="1500" dirty="0">
                <a:solidFill>
                  <a:srgbClr val="10A19A"/>
                </a:solidFill>
              </a:rPr>
              <a:t>Inspiration</a:t>
            </a:r>
            <a:r>
              <a:rPr lang="de-DE" sz="1400" dirty="0">
                <a:solidFill>
                  <a:srgbClr val="10A19A"/>
                </a:solidFill>
              </a:rPr>
              <a:t> </a:t>
            </a:r>
          </a:p>
        </p:txBody>
      </p:sp>
      <p:sp>
        <p:nvSpPr>
          <p:cNvPr id="19" name="Rechteck 18"/>
          <p:cNvSpPr/>
          <p:nvPr/>
        </p:nvSpPr>
        <p:spPr>
          <a:xfrm>
            <a:off x="4628465" y="5147854"/>
            <a:ext cx="3210229" cy="79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Programme </a:t>
            </a:r>
            <a:r>
              <a:rPr lang="de-DE" sz="1400" b="1" dirty="0" err="1">
                <a:solidFill>
                  <a:schemeClr val="tx1"/>
                </a:solidFill>
              </a:rPr>
              <a:t>Theory</a:t>
            </a:r>
            <a:r>
              <a:rPr lang="de-DE" sz="1400" b="1" dirty="0">
                <a:solidFill>
                  <a:schemeClr val="tx1"/>
                </a:solidFill>
              </a:rPr>
              <a:t> Generator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Create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visualize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own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program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theory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with</a:t>
            </a:r>
            <a:r>
              <a:rPr lang="de-DE" sz="1400" dirty="0">
                <a:solidFill>
                  <a:schemeClr val="tx1"/>
                </a:solidFill>
              </a:rPr>
              <a:t> EFFORTI </a:t>
            </a:r>
            <a:r>
              <a:rPr lang="de-DE" sz="1400" dirty="0" err="1">
                <a:solidFill>
                  <a:schemeClr val="tx1"/>
                </a:solidFill>
              </a:rPr>
              <a:t>template</a:t>
            </a:r>
            <a:r>
              <a:rPr lang="de-DE" sz="1400" dirty="0">
                <a:solidFill>
                  <a:schemeClr val="tx1"/>
                </a:solidFill>
              </a:rPr>
              <a:t/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/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500" dirty="0" err="1">
                <a:solidFill>
                  <a:srgbClr val="10A19A"/>
                </a:solidFill>
              </a:rPr>
              <a:t>Creation</a:t>
            </a:r>
            <a:endParaRPr lang="de-DE" sz="1500" dirty="0">
              <a:solidFill>
                <a:srgbClr val="10A19A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247952" y="5142053"/>
            <a:ext cx="2520771" cy="79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Evaluation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 err="1">
                <a:solidFill>
                  <a:schemeClr val="tx1"/>
                </a:solidFill>
              </a:rPr>
              <a:t>framework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Document</a:t>
            </a:r>
            <a:r>
              <a:rPr lang="de-DE" sz="1400" dirty="0">
                <a:solidFill>
                  <a:schemeClr val="tx1"/>
                </a:solidFill>
              </a:rPr>
              <a:t> &amp; </a:t>
            </a:r>
            <a:r>
              <a:rPr lang="de-DE" sz="1400" dirty="0" err="1">
                <a:solidFill>
                  <a:schemeClr val="tx1"/>
                </a:solidFill>
              </a:rPr>
              <a:t>report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database</a:t>
            </a:r>
            <a:r>
              <a:rPr lang="de-DE" sz="1400" dirty="0">
                <a:solidFill>
                  <a:schemeClr val="tx1"/>
                </a:solidFill>
              </a:rPr>
              <a:t/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500" dirty="0">
                <a:solidFill>
                  <a:srgbClr val="10A19A"/>
                </a:solidFill>
              </a:rPr>
              <a:t>Reading &amp; </a:t>
            </a:r>
            <a:r>
              <a:rPr lang="de-DE" sz="1500" dirty="0" err="1">
                <a:solidFill>
                  <a:srgbClr val="10A19A"/>
                </a:solidFill>
              </a:rPr>
              <a:t>literature</a:t>
            </a:r>
            <a:r>
              <a:rPr lang="de-DE" sz="1500" dirty="0">
                <a:solidFill>
                  <a:srgbClr val="10A19A"/>
                </a:solidFill>
              </a:rPr>
              <a:t>  </a:t>
            </a:r>
          </a:p>
        </p:txBody>
      </p:sp>
      <p:sp>
        <p:nvSpPr>
          <p:cNvPr id="21" name="Rechteck 20"/>
          <p:cNvSpPr/>
          <p:nvPr/>
        </p:nvSpPr>
        <p:spPr>
          <a:xfrm>
            <a:off x="1676400" y="6245696"/>
            <a:ext cx="78488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0" y="446739"/>
            <a:ext cx="12192000" cy="743992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</a:rPr>
              <a:t>HOW</a:t>
            </a:r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146617" y="1606378"/>
            <a:ext cx="3168013" cy="4639318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1397394" y="1606378"/>
            <a:ext cx="3168013" cy="4639318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0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524000" y="6093296"/>
            <a:ext cx="78488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013396" y="4293096"/>
            <a:ext cx="914400" cy="43204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de-DE" sz="1600" dirty="0" err="1"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81" y="116632"/>
            <a:ext cx="924755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9110188" y="20160"/>
            <a:ext cx="1539276" cy="607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24000" y="6093296"/>
            <a:ext cx="78488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524004" y="320632"/>
            <a:ext cx="7848872" cy="653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-2818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80" y="265074"/>
            <a:ext cx="10830439" cy="61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9080375" y="11403"/>
            <a:ext cx="1611288" cy="6009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524000" y="0"/>
            <a:ext cx="7848872" cy="67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9" y="307878"/>
            <a:ext cx="10789541" cy="63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524000" y="6093296"/>
            <a:ext cx="78488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75" y="293676"/>
            <a:ext cx="10616065" cy="63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524000" y="116632"/>
            <a:ext cx="7848872" cy="662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96200" y="193897"/>
            <a:ext cx="2592288" cy="2153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01" y="193896"/>
            <a:ext cx="8481067" cy="186695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0056441" y="193896"/>
            <a:ext cx="565827" cy="6597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3836" y="6376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61" y="116631"/>
            <a:ext cx="11732196" cy="66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614400" y="1666215"/>
            <a:ext cx="10963200" cy="4140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4400" y="294615"/>
            <a:ext cx="10963200" cy="9144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087888" y="4447335"/>
            <a:ext cx="230425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err="1"/>
              <a:t>Policy</a:t>
            </a:r>
            <a:r>
              <a:rPr lang="de-DE" sz="1200" b="1" dirty="0"/>
              <a:t> </a:t>
            </a:r>
            <a:r>
              <a:rPr lang="de-DE" sz="1200" b="1" dirty="0" err="1"/>
              <a:t>Context</a:t>
            </a:r>
            <a:r>
              <a:rPr lang="de-DE" sz="1200" b="1" dirty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6593312" y="4424899"/>
            <a:ext cx="230425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Organisational </a:t>
            </a:r>
            <a:r>
              <a:rPr lang="de-DE" sz="1200" b="1" dirty="0" err="1"/>
              <a:t>Context</a:t>
            </a:r>
            <a:r>
              <a:rPr lang="de-DE" sz="1200" b="1" dirty="0"/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8040216" y="4424899"/>
            <a:ext cx="230425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Team </a:t>
            </a:r>
            <a:r>
              <a:rPr lang="de-DE" sz="1200" b="1" dirty="0" err="1"/>
              <a:t>Context</a:t>
            </a:r>
            <a:r>
              <a:rPr lang="de-DE" sz="1200" b="1" dirty="0"/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0" y="-6178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b="32303"/>
          <a:stretch/>
        </p:blipFill>
        <p:spPr>
          <a:xfrm>
            <a:off x="614400" y="-61785"/>
            <a:ext cx="10494360" cy="51900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t="73673" b="5150"/>
          <a:stretch/>
        </p:blipFill>
        <p:spPr>
          <a:xfrm>
            <a:off x="626757" y="5090802"/>
            <a:ext cx="10494360" cy="169305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 rot="5400000">
            <a:off x="6622160" y="4620955"/>
            <a:ext cx="2304256" cy="1078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0C7393"/>
                </a:solidFill>
              </a:rPr>
              <a:t>&lt;</a:t>
            </a:r>
            <a:endParaRPr lang="de-DE" sz="2800" b="1" dirty="0">
              <a:solidFill>
                <a:srgbClr val="0C73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2</a:t>
            </a:fld>
            <a:endParaRPr lang="de-DE"/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hteck 7"/>
          <p:cNvSpPr/>
          <p:nvPr/>
        </p:nvSpPr>
        <p:spPr>
          <a:xfrm>
            <a:off x="516066" y="1402259"/>
            <a:ext cx="5110831" cy="129573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700" i="1" dirty="0" smtClean="0"/>
              <a:t>„Unser Unternehmen möchte diverser werden, wir haben eine Menge Pläne, aber wir wissen nicht genau, wie wir unser Wissen und unsere Aktivitäten besser systematisieren können.“</a:t>
            </a:r>
          </a:p>
        </p:txBody>
      </p:sp>
      <p:sp>
        <p:nvSpPr>
          <p:cNvPr id="24" name="Rechteck 23"/>
          <p:cNvSpPr/>
          <p:nvPr/>
        </p:nvSpPr>
        <p:spPr>
          <a:xfrm>
            <a:off x="6584086" y="1658135"/>
            <a:ext cx="5110831" cy="129573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700" i="1" dirty="0" smtClean="0"/>
              <a:t>„</a:t>
            </a:r>
            <a:r>
              <a:rPr lang="de-DE" sz="1700" i="1" dirty="0" err="1" smtClean="0"/>
              <a:t>Diversity</a:t>
            </a:r>
            <a:r>
              <a:rPr lang="de-DE" sz="1700" i="1" dirty="0" smtClean="0"/>
              <a:t> ist wenig greifbar, das Thema wird  nicht so ernst genommen...  Wie schaffe ich es, dieses vage Konzept so zu fassen, dass es mit messbaren Kenngrößen versehen ist?“</a:t>
            </a:r>
          </a:p>
        </p:txBody>
      </p:sp>
      <p:sp>
        <p:nvSpPr>
          <p:cNvPr id="25" name="Rechteck 24"/>
          <p:cNvSpPr/>
          <p:nvPr/>
        </p:nvSpPr>
        <p:spPr>
          <a:xfrm>
            <a:off x="874074" y="3176417"/>
            <a:ext cx="5110831" cy="994888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700" i="1" dirty="0" smtClean="0"/>
              <a:t>„Ich möchte das Thema Diversität und Inklusion vorantreiben - mir fehlen aber geeignete Instrumente.“</a:t>
            </a:r>
          </a:p>
        </p:txBody>
      </p:sp>
      <p:sp>
        <p:nvSpPr>
          <p:cNvPr id="26" name="Rechteck 25"/>
          <p:cNvSpPr/>
          <p:nvPr/>
        </p:nvSpPr>
        <p:spPr>
          <a:xfrm>
            <a:off x="6680137" y="3784597"/>
            <a:ext cx="5110831" cy="69403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700" i="1" dirty="0" smtClean="0"/>
              <a:t>„Ich möchte mich bei der Wahl von geeigneten Gleichstellungsmaßnahmen inspirieren lassen.“ </a:t>
            </a:r>
          </a:p>
        </p:txBody>
      </p:sp>
      <p:sp>
        <p:nvSpPr>
          <p:cNvPr id="27" name="Rechteck 26"/>
          <p:cNvSpPr/>
          <p:nvPr/>
        </p:nvSpPr>
        <p:spPr>
          <a:xfrm>
            <a:off x="3815026" y="4861252"/>
            <a:ext cx="5110831" cy="129573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700" i="1" dirty="0" smtClean="0"/>
              <a:t>„Ich brauche Unterstützung, um gegenüber meinen Vorgesetzen überzeugende Argumente für die Einführung von Gleichstellungs-</a:t>
            </a:r>
            <a:r>
              <a:rPr lang="de-DE" sz="1700" i="1" dirty="0" err="1" smtClean="0"/>
              <a:t>maßnahmen</a:t>
            </a:r>
            <a:r>
              <a:rPr lang="de-DE" sz="1700" i="1" dirty="0" smtClean="0"/>
              <a:t> vorbringen zu können.“</a:t>
            </a:r>
          </a:p>
        </p:txBody>
      </p:sp>
      <p:sp>
        <p:nvSpPr>
          <p:cNvPr id="28" name="Rechteck 27"/>
          <p:cNvSpPr/>
          <p:nvPr/>
        </p:nvSpPr>
        <p:spPr>
          <a:xfrm>
            <a:off x="0" y="446739"/>
            <a:ext cx="12192000" cy="743992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</a:rPr>
              <a:t>WHY</a:t>
            </a:r>
            <a:endParaRPr lang="de-DE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eck 56"/>
          <p:cNvSpPr/>
          <p:nvPr/>
        </p:nvSpPr>
        <p:spPr>
          <a:xfrm>
            <a:off x="0" y="-6632"/>
            <a:ext cx="12192000" cy="8749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Abgerundetes Rechteck 114"/>
          <p:cNvSpPr/>
          <p:nvPr/>
        </p:nvSpPr>
        <p:spPr>
          <a:xfrm>
            <a:off x="3592783" y="4780972"/>
            <a:ext cx="6193110" cy="1440161"/>
          </a:xfrm>
          <a:prstGeom prst="roundRect">
            <a:avLst>
              <a:gd name="adj" fmla="val 7635"/>
            </a:avLst>
          </a:prstGeom>
          <a:solidFill>
            <a:schemeClr val="bg1">
              <a:lumMod val="85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2369" y="-73627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GB" sz="1600" dirty="0" err="1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 flipV="1">
            <a:off x="5348285" y="4447205"/>
            <a:ext cx="908795" cy="914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2231" y="648392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GB" sz="1600" dirty="0" err="1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598" y="659080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GB" sz="1600" dirty="0" err="1">
              <a:latin typeface="+mj-lt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207354" y="1828644"/>
            <a:ext cx="1296987" cy="2837270"/>
          </a:xfrm>
          <a:prstGeom prst="roundRect">
            <a:avLst>
              <a:gd name="adj" fmla="val 5082"/>
            </a:avLst>
          </a:prstGeom>
          <a:solidFill>
            <a:srgbClr val="0C7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>
            <a:noAutofit/>
          </a:bodyPr>
          <a:lstStyle/>
          <a:p>
            <a:pPr marL="87313" indent="-87313">
              <a:buFont typeface="+mj-lt"/>
              <a:buAutoNum type="arabicPeriod"/>
            </a:pPr>
            <a:r>
              <a:rPr lang="en-GB" sz="1200" dirty="0">
                <a:cs typeface="Arial" panose="020B0604020202020204" pitchFamily="34" charset="0"/>
              </a:rPr>
              <a:t>Enhance the (female) talent pool for career progression</a:t>
            </a:r>
          </a:p>
          <a:p>
            <a:pPr marL="87313" indent="-87313">
              <a:buFont typeface="+mj-lt"/>
              <a:buAutoNum type="arabicPeriod"/>
            </a:pPr>
            <a:r>
              <a:rPr lang="en-GB" sz="1200" dirty="0">
                <a:cs typeface="Arial" panose="020B0604020202020204" pitchFamily="34" charset="0"/>
              </a:rPr>
              <a:t>Strengthening mentees’ professional and / or leadership skills </a:t>
            </a:r>
          </a:p>
          <a:p>
            <a:pPr marL="87313" indent="-87313">
              <a:buFont typeface="+mj-lt"/>
              <a:buAutoNum type="arabicPeriod"/>
            </a:pPr>
            <a:r>
              <a:rPr lang="en-GB" sz="1200" dirty="0" smtClean="0">
                <a:cs typeface="Arial" panose="020B0604020202020204" pitchFamily="34" charset="0"/>
              </a:rPr>
              <a:t>Increase </a:t>
            </a:r>
            <a:r>
              <a:rPr lang="en-GB" sz="1200" dirty="0">
                <a:cs typeface="Arial" panose="020B0604020202020204" pitchFamily="34" charset="0"/>
              </a:rPr>
              <a:t>the number of women in R&amp;I </a:t>
            </a:r>
            <a:r>
              <a:rPr lang="en-GB" sz="1200" dirty="0" smtClean="0">
                <a:cs typeface="Arial" panose="020B0604020202020204" pitchFamily="34" charset="0"/>
              </a:rPr>
              <a:t>positions</a:t>
            </a:r>
            <a:endParaRPr lang="en-GB" sz="1200" dirty="0">
              <a:cs typeface="Arial" panose="020B0604020202020204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4601566" y="1828644"/>
            <a:ext cx="1296987" cy="2834949"/>
          </a:xfrm>
          <a:prstGeom prst="roundRect">
            <a:avLst>
              <a:gd name="adj" fmla="val 5082"/>
            </a:avLst>
          </a:prstGeom>
          <a:solidFill>
            <a:srgbClr val="0C7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>
            <a:normAutofit/>
          </a:bodyPr>
          <a:lstStyle/>
          <a:p>
            <a:pPr marL="92075" indent="-92075">
              <a:buFont typeface="Arial" charset="0"/>
              <a:buChar char="•"/>
            </a:pPr>
            <a:r>
              <a:rPr lang="en-GB" sz="1400" dirty="0">
                <a:cs typeface="Arial" panose="020B0604020202020204" pitchFamily="34" charset="0"/>
              </a:rPr>
              <a:t>Recruitment process of mentors and mentees</a:t>
            </a:r>
          </a:p>
          <a:p>
            <a:pPr marL="92075" indent="-92075">
              <a:buFont typeface="Arial" charset="0"/>
              <a:buChar char="•"/>
            </a:pPr>
            <a:r>
              <a:rPr lang="en-GB" sz="1400" dirty="0">
                <a:cs typeface="Arial" panose="020B0604020202020204" pitchFamily="34" charset="0"/>
              </a:rPr>
              <a:t>Matching of well-suited mentor-mentee pairs</a:t>
            </a:r>
            <a:endParaRPr lang="de-DE" sz="1400" dirty="0"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6030913" y="1828643"/>
            <a:ext cx="1296987" cy="2844314"/>
          </a:xfrm>
          <a:prstGeom prst="roundRect">
            <a:avLst>
              <a:gd name="adj" fmla="val 5082"/>
            </a:avLst>
          </a:prstGeom>
          <a:solidFill>
            <a:srgbClr val="0C7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>
            <a:normAutofit/>
          </a:bodyPr>
          <a:lstStyle/>
          <a:p>
            <a:pPr marL="92075" indent="-92075">
              <a:buFont typeface="Arial" charset="0"/>
              <a:buChar char="•"/>
            </a:pPr>
            <a:r>
              <a:rPr lang="en-GB" sz="1400" dirty="0"/>
              <a:t>Launch meeting or workshop</a:t>
            </a:r>
          </a:p>
          <a:p>
            <a:pPr marL="92075" indent="-92075">
              <a:buFont typeface="Arial" charset="0"/>
              <a:buChar char="•"/>
            </a:pPr>
            <a:r>
              <a:rPr lang="en-GB" sz="1400" dirty="0" smtClean="0"/>
              <a:t>Financial </a:t>
            </a:r>
            <a:r>
              <a:rPr lang="en-GB" sz="1400" dirty="0"/>
              <a:t>support for meetings between mentor and </a:t>
            </a:r>
            <a:r>
              <a:rPr lang="en-GB" sz="1400" dirty="0" smtClean="0"/>
              <a:t>mentees</a:t>
            </a:r>
            <a:endParaRPr lang="de-DE" sz="1400" dirty="0"/>
          </a:p>
        </p:txBody>
      </p:sp>
      <p:sp>
        <p:nvSpPr>
          <p:cNvPr id="34" name="Abgerundetes Rechteck 33"/>
          <p:cNvSpPr/>
          <p:nvPr/>
        </p:nvSpPr>
        <p:spPr>
          <a:xfrm>
            <a:off x="8896183" y="1828643"/>
            <a:ext cx="1296988" cy="2869940"/>
          </a:xfrm>
          <a:prstGeom prst="roundRect">
            <a:avLst>
              <a:gd name="adj" fmla="val 5082"/>
            </a:avLst>
          </a:prstGeom>
          <a:solidFill>
            <a:srgbClr val="0C7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>
            <a:normAutofit lnSpcReduction="10000"/>
          </a:bodyPr>
          <a:lstStyle/>
          <a:p>
            <a:pPr marL="92075" indent="-92075"/>
            <a:r>
              <a:rPr lang="de-DE" sz="1400" dirty="0">
                <a:ea typeface="Arial" charset="0"/>
                <a:cs typeface="Arial" charset="0"/>
              </a:rPr>
              <a:t>Outcome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de-DE" sz="1300" dirty="0">
                <a:ea typeface="Arial" charset="0"/>
                <a:cs typeface="Arial" charset="0"/>
              </a:rPr>
              <a:t>New </a:t>
            </a:r>
            <a:r>
              <a:rPr lang="de-DE" sz="1300" dirty="0" err="1">
                <a:ea typeface="Arial" charset="0"/>
                <a:cs typeface="Arial" charset="0"/>
              </a:rPr>
              <a:t>research</a:t>
            </a:r>
            <a:r>
              <a:rPr lang="de-DE" sz="1300" dirty="0">
                <a:ea typeface="Arial" charset="0"/>
                <a:cs typeface="Arial" charset="0"/>
              </a:rPr>
              <a:t> </a:t>
            </a:r>
            <a:r>
              <a:rPr lang="de-DE" sz="1300" dirty="0" err="1">
                <a:ea typeface="Arial" charset="0"/>
                <a:cs typeface="Arial" charset="0"/>
              </a:rPr>
              <a:t>and</a:t>
            </a:r>
            <a:r>
              <a:rPr lang="de-DE" sz="1300" dirty="0">
                <a:ea typeface="Arial" charset="0"/>
                <a:cs typeface="Arial" charset="0"/>
              </a:rPr>
              <a:t> </a:t>
            </a:r>
            <a:r>
              <a:rPr lang="de-DE" sz="1300" dirty="0" err="1">
                <a:ea typeface="Arial" charset="0"/>
                <a:cs typeface="Arial" charset="0"/>
              </a:rPr>
              <a:t>innovation</a:t>
            </a:r>
            <a:r>
              <a:rPr lang="de-DE" sz="1300" dirty="0">
                <a:ea typeface="Arial" charset="0"/>
                <a:cs typeface="Arial" charset="0"/>
              </a:rPr>
              <a:t> </a:t>
            </a:r>
            <a:r>
              <a:rPr lang="de-DE" sz="1300" dirty="0" err="1">
                <a:ea typeface="Arial" charset="0"/>
                <a:cs typeface="Arial" charset="0"/>
              </a:rPr>
              <a:t>topics</a:t>
            </a:r>
            <a:endParaRPr lang="de-DE" sz="1300" dirty="0">
              <a:ea typeface="Arial" charset="0"/>
              <a:cs typeface="Arial" charset="0"/>
            </a:endParaRPr>
          </a:p>
          <a:p>
            <a:pPr marL="92075" indent="-92075"/>
            <a:r>
              <a:rPr lang="de-DE" sz="1500" dirty="0" smtClean="0">
                <a:ea typeface="Arial" charset="0"/>
                <a:cs typeface="Arial" charset="0"/>
              </a:rPr>
              <a:t>Impact</a:t>
            </a:r>
            <a:endParaRPr lang="de-DE" sz="1500" dirty="0">
              <a:ea typeface="Arial" charset="0"/>
              <a:cs typeface="Arial" charset="0"/>
            </a:endParaRPr>
          </a:p>
          <a:p>
            <a:pPr marL="92075" indent="-92075">
              <a:buFont typeface="Arial" charset="0"/>
              <a:buChar char="•"/>
            </a:pPr>
            <a:r>
              <a:rPr lang="de-DE" sz="1300" dirty="0" smtClean="0"/>
              <a:t>Excellence </a:t>
            </a:r>
            <a:r>
              <a:rPr lang="de-DE" sz="1300" dirty="0" err="1"/>
              <a:t>and</a:t>
            </a:r>
            <a:r>
              <a:rPr lang="de-DE" sz="1300" dirty="0"/>
              <a:t> </a:t>
            </a:r>
            <a:r>
              <a:rPr lang="de-DE" sz="1300" dirty="0" err="1"/>
              <a:t>research</a:t>
            </a:r>
            <a:r>
              <a:rPr lang="de-DE" sz="1300" dirty="0"/>
              <a:t> </a:t>
            </a:r>
            <a:r>
              <a:rPr lang="de-DE" sz="1300" dirty="0" err="1"/>
              <a:t>and</a:t>
            </a:r>
            <a:r>
              <a:rPr lang="de-DE" sz="1300" dirty="0"/>
              <a:t> </a:t>
            </a:r>
            <a:r>
              <a:rPr lang="de-DE" sz="1300" dirty="0" err="1"/>
              <a:t>innovation</a:t>
            </a:r>
            <a:r>
              <a:rPr lang="de-DE" sz="1300" dirty="0"/>
              <a:t> </a:t>
            </a:r>
            <a:r>
              <a:rPr lang="de-DE" sz="1300" dirty="0" err="1"/>
              <a:t>quality</a:t>
            </a:r>
            <a:endParaRPr lang="de-DE" sz="1300" dirty="0"/>
          </a:p>
          <a:p>
            <a:pPr marL="92075" indent="-92075">
              <a:buFont typeface="Arial" charset="0"/>
              <a:buChar char="•"/>
            </a:pPr>
            <a:r>
              <a:rPr lang="de-DE" sz="1300" dirty="0" err="1"/>
              <a:t>I</a:t>
            </a:r>
            <a:r>
              <a:rPr lang="de-DE" sz="1300" dirty="0" err="1" smtClean="0"/>
              <a:t>ncreased</a:t>
            </a:r>
            <a:r>
              <a:rPr lang="de-DE" sz="1300" dirty="0" smtClean="0"/>
              <a:t> </a:t>
            </a:r>
            <a:r>
              <a:rPr lang="de-DE" sz="1300" dirty="0" err="1"/>
              <a:t>corporate</a:t>
            </a:r>
            <a:r>
              <a:rPr lang="de-DE" sz="1300" dirty="0"/>
              <a:t> </a:t>
            </a:r>
            <a:r>
              <a:rPr lang="de-DE" sz="1300" dirty="0" err="1"/>
              <a:t>social</a:t>
            </a:r>
            <a:r>
              <a:rPr lang="de-DE" sz="1300" dirty="0"/>
              <a:t> </a:t>
            </a:r>
            <a:r>
              <a:rPr lang="de-DE" sz="1300" dirty="0" err="1"/>
              <a:t>responsibility</a:t>
            </a:r>
            <a:r>
              <a:rPr lang="de-DE" sz="1300" dirty="0"/>
              <a:t> </a:t>
            </a:r>
            <a:r>
              <a:rPr lang="de-DE" sz="13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3207354" y="1215122"/>
            <a:ext cx="1299541" cy="576064"/>
          </a:xfrm>
          <a:prstGeom prst="roundRect">
            <a:avLst>
              <a:gd name="adj" fmla="val 9281"/>
            </a:avLst>
          </a:prstGeom>
          <a:solidFill>
            <a:srgbClr val="26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>
            <a:normAutofit/>
          </a:bodyPr>
          <a:lstStyle/>
          <a:p>
            <a:pPr algn="ctr"/>
            <a:r>
              <a:rPr lang="de-DE" sz="1200" b="1" dirty="0">
                <a:latin typeface="Arial" charset="0"/>
                <a:ea typeface="Arial" charset="0"/>
                <a:cs typeface="Arial" charset="0"/>
              </a:rPr>
              <a:t>OBJECTIVES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4599196" y="1210732"/>
            <a:ext cx="1299541" cy="576064"/>
          </a:xfrm>
          <a:prstGeom prst="roundRect">
            <a:avLst>
              <a:gd name="adj" fmla="val 9281"/>
            </a:avLst>
          </a:prstGeom>
          <a:solidFill>
            <a:srgbClr val="26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>
            <a:normAutofit/>
          </a:bodyPr>
          <a:lstStyle/>
          <a:p>
            <a:pPr algn="ctr"/>
            <a:r>
              <a:rPr lang="de-DE" sz="1200" b="1" dirty="0">
                <a:latin typeface="Arial" charset="0"/>
                <a:ea typeface="Arial" charset="0"/>
                <a:cs typeface="Arial" charset="0"/>
              </a:rPr>
              <a:t>INPUTS</a:t>
            </a:r>
          </a:p>
          <a:p>
            <a:pPr algn="ctr"/>
            <a:r>
              <a:rPr lang="de-DE" sz="600" dirty="0">
                <a:latin typeface="Arial" charset="0"/>
                <a:ea typeface="Arial" charset="0"/>
                <a:cs typeface="Arial" charset="0"/>
              </a:rPr>
              <a:t>INITIATIVES TO PROMOTE GE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6028204" y="1213837"/>
            <a:ext cx="1299541" cy="576064"/>
          </a:xfrm>
          <a:prstGeom prst="roundRect">
            <a:avLst>
              <a:gd name="adj" fmla="val 9281"/>
            </a:avLst>
          </a:prstGeom>
          <a:solidFill>
            <a:srgbClr val="26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>
            <a:normAutofit/>
          </a:bodyPr>
          <a:lstStyle/>
          <a:p>
            <a:pPr algn="ctr"/>
            <a:r>
              <a:rPr lang="de-DE" sz="1500" b="1" dirty="0" err="1">
                <a:latin typeface="Arial" charset="0"/>
                <a:ea typeface="Arial" charset="0"/>
                <a:cs typeface="Arial" charset="0"/>
              </a:rPr>
              <a:t>Activities</a:t>
            </a:r>
            <a:endParaRPr lang="de-DE" sz="15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IMPLEMENTATION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7467599" y="1572760"/>
            <a:ext cx="1299541" cy="216024"/>
          </a:xfrm>
          <a:prstGeom prst="roundRect">
            <a:avLst>
              <a:gd name="adj" fmla="val 29932"/>
            </a:avLst>
          </a:prstGeom>
          <a:solidFill>
            <a:srgbClr val="26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>
            <a:normAutofit fontScale="47500" lnSpcReduction="20000"/>
          </a:bodyPr>
          <a:lstStyle/>
          <a:p>
            <a:pPr algn="ctr"/>
            <a:r>
              <a:rPr lang="de-DE" sz="1200" b="1" dirty="0">
                <a:latin typeface="Arial" charset="0"/>
                <a:ea typeface="Arial" charset="0"/>
                <a:cs typeface="Arial" charset="0"/>
              </a:rPr>
              <a:t>Gender </a:t>
            </a:r>
            <a:r>
              <a:rPr lang="de-DE" sz="1200" b="1" dirty="0" err="1">
                <a:latin typeface="Arial" charset="0"/>
                <a:ea typeface="Arial" charset="0"/>
                <a:cs typeface="Arial" charset="0"/>
              </a:rPr>
              <a:t>Equality</a:t>
            </a:r>
            <a:r>
              <a:rPr lang="de-DE" sz="1200" b="1" dirty="0">
                <a:latin typeface="Arial" charset="0"/>
                <a:ea typeface="Arial" charset="0"/>
                <a:cs typeface="Arial" charset="0"/>
              </a:rPr>
              <a:t> (GE) EFFECTS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8893630" y="1572760"/>
            <a:ext cx="1299541" cy="216024"/>
          </a:xfrm>
          <a:prstGeom prst="roundRect">
            <a:avLst>
              <a:gd name="adj" fmla="val 20134"/>
            </a:avLst>
          </a:prstGeom>
          <a:solidFill>
            <a:srgbClr val="26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>
            <a:noAutofit/>
          </a:bodyPr>
          <a:lstStyle/>
          <a:p>
            <a:pPr algn="ctr"/>
            <a:r>
              <a:rPr lang="de-DE" sz="800" b="1" dirty="0">
                <a:ea typeface="Arial" charset="0"/>
                <a:cs typeface="Arial" charset="0"/>
              </a:rPr>
              <a:t>Research </a:t>
            </a:r>
            <a:r>
              <a:rPr lang="de-DE" sz="800" b="1" dirty="0" err="1">
                <a:ea typeface="Arial" charset="0"/>
                <a:cs typeface="Arial" charset="0"/>
              </a:rPr>
              <a:t>and</a:t>
            </a:r>
            <a:r>
              <a:rPr lang="de-DE" sz="800" b="1" dirty="0">
                <a:ea typeface="Arial" charset="0"/>
                <a:cs typeface="Arial" charset="0"/>
              </a:rPr>
              <a:t> Innovation (R&amp;I)  EFFECTS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7468579" y="1212617"/>
            <a:ext cx="2736850" cy="288032"/>
          </a:xfrm>
          <a:prstGeom prst="roundRect">
            <a:avLst>
              <a:gd name="adj" fmla="val 16145"/>
            </a:avLst>
          </a:prstGeom>
          <a:solidFill>
            <a:srgbClr val="26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>
            <a:normAutofit lnSpcReduction="10000"/>
          </a:bodyPr>
          <a:lstStyle/>
          <a:p>
            <a:pPr algn="ctr"/>
            <a:r>
              <a:rPr lang="de-DE" sz="1200" b="1" dirty="0">
                <a:latin typeface="Arial" charset="0"/>
                <a:ea typeface="Arial" charset="0"/>
                <a:cs typeface="Arial" charset="0"/>
              </a:rPr>
              <a:t>OUTPUTS, RESULTS &amp; IMPACTS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2584672" y="1828643"/>
            <a:ext cx="432569" cy="2880320"/>
          </a:xfrm>
          <a:prstGeom prst="roundRect">
            <a:avLst/>
          </a:prstGeom>
          <a:solidFill>
            <a:srgbClr val="F9B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dirty="0">
                <a:latin typeface="Arial" charset="0"/>
                <a:ea typeface="Arial" charset="0"/>
                <a:cs typeface="Arial" charset="0"/>
              </a:rPr>
              <a:t>CHALLENGES</a:t>
            </a:r>
          </a:p>
        </p:txBody>
      </p:sp>
      <p:sp>
        <p:nvSpPr>
          <p:cNvPr id="44" name="Abgerundetes Rechteck 43"/>
          <p:cNvSpPr/>
          <p:nvPr/>
        </p:nvSpPr>
        <p:spPr>
          <a:xfrm>
            <a:off x="10361016" y="1828643"/>
            <a:ext cx="432569" cy="2880320"/>
          </a:xfrm>
          <a:prstGeom prst="roundRect">
            <a:avLst/>
          </a:prstGeom>
          <a:solidFill>
            <a:srgbClr val="F9B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dirty="0">
                <a:latin typeface="Arial" charset="0"/>
                <a:ea typeface="Arial" charset="0"/>
                <a:cs typeface="Arial" charset="0"/>
              </a:rPr>
              <a:t>FEEDBACK TO PROGRAMM DESIGN</a:t>
            </a:r>
          </a:p>
        </p:txBody>
      </p:sp>
      <p:cxnSp>
        <p:nvCxnSpPr>
          <p:cNvPr id="75" name="Gerade Verbindung 74"/>
          <p:cNvCxnSpPr>
            <a:stCxn id="198" idx="1"/>
          </p:cNvCxnSpPr>
          <p:nvPr/>
        </p:nvCxnSpPr>
        <p:spPr>
          <a:xfrm flipH="1">
            <a:off x="5248967" y="892539"/>
            <a:ext cx="1054398" cy="0"/>
          </a:xfrm>
          <a:prstGeom prst="line">
            <a:avLst/>
          </a:prstGeom>
          <a:ln w="19050" cap="rnd">
            <a:solidFill>
              <a:srgbClr val="26C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flipV="1">
            <a:off x="5248967" y="892539"/>
            <a:ext cx="0" cy="216024"/>
          </a:xfrm>
          <a:prstGeom prst="line">
            <a:avLst/>
          </a:prstGeom>
          <a:ln w="19050" cap="rnd">
            <a:solidFill>
              <a:srgbClr val="26C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Bild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99" y="3096077"/>
            <a:ext cx="346596" cy="346596"/>
          </a:xfrm>
          <a:prstGeom prst="rect">
            <a:avLst/>
          </a:prstGeom>
        </p:spPr>
      </p:pic>
      <p:pic>
        <p:nvPicPr>
          <p:cNvPr id="87" name="Bild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67" y="3096077"/>
            <a:ext cx="346596" cy="346596"/>
          </a:xfrm>
          <a:prstGeom prst="rect">
            <a:avLst/>
          </a:prstGeom>
        </p:spPr>
      </p:pic>
      <p:pic>
        <p:nvPicPr>
          <p:cNvPr id="88" name="Bild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47" y="3096077"/>
            <a:ext cx="346596" cy="346596"/>
          </a:xfrm>
          <a:prstGeom prst="rect">
            <a:avLst/>
          </a:prstGeom>
        </p:spPr>
      </p:pic>
      <p:pic>
        <p:nvPicPr>
          <p:cNvPr id="91" name="Bild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76" y="2121768"/>
            <a:ext cx="360579" cy="360148"/>
          </a:xfrm>
          <a:prstGeom prst="rect">
            <a:avLst/>
          </a:prstGeom>
        </p:spPr>
      </p:pic>
      <p:pic>
        <p:nvPicPr>
          <p:cNvPr id="92" name="Bild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26" y="4204908"/>
            <a:ext cx="360579" cy="360148"/>
          </a:xfrm>
          <a:prstGeom prst="rect">
            <a:avLst/>
          </a:prstGeom>
        </p:spPr>
      </p:pic>
      <p:pic>
        <p:nvPicPr>
          <p:cNvPr id="94" name="Bild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26" y="3089301"/>
            <a:ext cx="360579" cy="360148"/>
          </a:xfrm>
          <a:prstGeom prst="rect">
            <a:avLst/>
          </a:prstGeom>
        </p:spPr>
      </p:pic>
      <p:pic>
        <p:nvPicPr>
          <p:cNvPr id="95" name="Bild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1" y="2044668"/>
            <a:ext cx="360579" cy="360148"/>
          </a:xfrm>
          <a:prstGeom prst="rect">
            <a:avLst/>
          </a:prstGeom>
        </p:spPr>
      </p:pic>
      <p:pic>
        <p:nvPicPr>
          <p:cNvPr id="96" name="Bild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1" y="4204908"/>
            <a:ext cx="360579" cy="360148"/>
          </a:xfrm>
          <a:prstGeom prst="rect">
            <a:avLst/>
          </a:prstGeom>
        </p:spPr>
      </p:pic>
      <p:pic>
        <p:nvPicPr>
          <p:cNvPr id="97" name="Bild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1" y="3089301"/>
            <a:ext cx="360579" cy="360148"/>
          </a:xfrm>
          <a:prstGeom prst="rect">
            <a:avLst/>
          </a:prstGeom>
        </p:spPr>
      </p:pic>
      <p:sp>
        <p:nvSpPr>
          <p:cNvPr id="105" name="Abgerundetes Rechteck 104"/>
          <p:cNvSpPr/>
          <p:nvPr/>
        </p:nvSpPr>
        <p:spPr>
          <a:xfrm>
            <a:off x="3737246" y="4924988"/>
            <a:ext cx="1852070" cy="1203647"/>
          </a:xfrm>
          <a:prstGeom prst="roundRect">
            <a:avLst>
              <a:gd name="adj" fmla="val 68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900" dirty="0">
                <a:solidFill>
                  <a:srgbClr val="0C7393"/>
                </a:solidFill>
                <a:latin typeface="+mj-lt"/>
                <a:ea typeface="Arial" charset="0"/>
                <a:cs typeface="Arial" charset="0"/>
              </a:rPr>
              <a:t>POLICY CONTEXT</a:t>
            </a:r>
          </a:p>
        </p:txBody>
      </p:sp>
      <p:cxnSp>
        <p:nvCxnSpPr>
          <p:cNvPr id="107" name="Gerade Verbindung 106"/>
          <p:cNvCxnSpPr/>
          <p:nvPr/>
        </p:nvCxnSpPr>
        <p:spPr>
          <a:xfrm flipV="1">
            <a:off x="8849367" y="892539"/>
            <a:ext cx="0" cy="144016"/>
          </a:xfrm>
          <a:prstGeom prst="line">
            <a:avLst/>
          </a:prstGeom>
          <a:ln w="19050" cap="rnd">
            <a:solidFill>
              <a:srgbClr val="26C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137"/>
          <p:cNvCxnSpPr>
            <a:endCxn id="175" idx="1"/>
          </p:cNvCxnSpPr>
          <p:nvPr/>
        </p:nvCxnSpPr>
        <p:spPr>
          <a:xfrm>
            <a:off x="3448768" y="6365147"/>
            <a:ext cx="2699879" cy="0"/>
          </a:xfrm>
          <a:prstGeom prst="line">
            <a:avLst/>
          </a:prstGeom>
          <a:ln w="19050" cap="rnd">
            <a:solidFill>
              <a:srgbClr val="0C7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>
            <a:off x="3448767" y="4708963"/>
            <a:ext cx="0" cy="1656184"/>
          </a:xfrm>
          <a:prstGeom prst="line">
            <a:avLst/>
          </a:prstGeom>
          <a:ln w="19050" cap="rnd">
            <a:solidFill>
              <a:srgbClr val="0C7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Bild 1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29711" y="4708740"/>
            <a:ext cx="144016" cy="144463"/>
          </a:xfrm>
          <a:prstGeom prst="rect">
            <a:avLst/>
          </a:prstGeom>
        </p:spPr>
      </p:pic>
      <p:sp>
        <p:nvSpPr>
          <p:cNvPr id="152" name="Abgerundetes Rechteck 151"/>
          <p:cNvSpPr/>
          <p:nvPr/>
        </p:nvSpPr>
        <p:spPr>
          <a:xfrm>
            <a:off x="7789807" y="4924988"/>
            <a:ext cx="1852070" cy="1203647"/>
          </a:xfrm>
          <a:prstGeom prst="roundRect">
            <a:avLst>
              <a:gd name="adj" fmla="val 68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900" dirty="0">
                <a:solidFill>
                  <a:srgbClr val="0C7393"/>
                </a:solidFill>
                <a:latin typeface="+mj-lt"/>
                <a:ea typeface="Arial" charset="0"/>
                <a:cs typeface="Arial" charset="0"/>
              </a:rPr>
              <a:t>TEAM CONTEXT</a:t>
            </a:r>
          </a:p>
        </p:txBody>
      </p:sp>
      <p:sp>
        <p:nvSpPr>
          <p:cNvPr id="153" name="Abgerundetes Rechteck 152"/>
          <p:cNvSpPr/>
          <p:nvPr/>
        </p:nvSpPr>
        <p:spPr>
          <a:xfrm>
            <a:off x="5753371" y="4924988"/>
            <a:ext cx="1852070" cy="1203647"/>
          </a:xfrm>
          <a:prstGeom prst="roundRect">
            <a:avLst>
              <a:gd name="adj" fmla="val 68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900" dirty="0">
                <a:solidFill>
                  <a:srgbClr val="0C7393"/>
                </a:solidFill>
                <a:latin typeface="+mj-lt"/>
                <a:ea typeface="Arial" charset="0"/>
                <a:cs typeface="Arial" charset="0"/>
              </a:rPr>
              <a:t>ORGANISATIONAL CONTEXT</a:t>
            </a:r>
          </a:p>
        </p:txBody>
      </p:sp>
      <p:pic>
        <p:nvPicPr>
          <p:cNvPr id="162" name="Bild 1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7360" y="964548"/>
            <a:ext cx="143793" cy="143793"/>
          </a:xfrm>
          <a:prstGeom prst="rect">
            <a:avLst/>
          </a:prstGeom>
        </p:spPr>
      </p:pic>
      <p:cxnSp>
        <p:nvCxnSpPr>
          <p:cNvPr id="164" name="Gerade Verbindung 163"/>
          <p:cNvCxnSpPr/>
          <p:nvPr/>
        </p:nvCxnSpPr>
        <p:spPr>
          <a:xfrm>
            <a:off x="10001496" y="4780971"/>
            <a:ext cx="1" cy="1584176"/>
          </a:xfrm>
          <a:prstGeom prst="line">
            <a:avLst/>
          </a:prstGeom>
          <a:ln w="19050" cap="rnd">
            <a:solidFill>
              <a:srgbClr val="0C7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feld 168"/>
          <p:cNvSpPr txBox="1"/>
          <p:nvPr/>
        </p:nvSpPr>
        <p:spPr>
          <a:xfrm>
            <a:off x="3774328" y="5147159"/>
            <a:ext cx="1850500" cy="864096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noAutofit/>
          </a:bodyPr>
          <a:lstStyle/>
          <a:p>
            <a:pPr marL="92075" indent="-92075">
              <a:buFont typeface="Arial" charset="0"/>
              <a:buChar char="•"/>
            </a:pPr>
            <a:r>
              <a:rPr lang="en-GB" sz="900" dirty="0">
                <a:latin typeface="+mn-lt"/>
              </a:rPr>
              <a:t>Societies that still rely on traditional gender </a:t>
            </a:r>
            <a:r>
              <a:rPr lang="en-GB" sz="900" dirty="0" smtClean="0">
                <a:latin typeface="+mn-lt"/>
              </a:rPr>
              <a:t>roles</a:t>
            </a:r>
          </a:p>
          <a:p>
            <a:pPr marL="92075" indent="-92075">
              <a:buFont typeface="Arial" charset="0"/>
              <a:buChar char="•"/>
            </a:pPr>
            <a:r>
              <a:rPr lang="en-GB" sz="900" dirty="0" smtClean="0">
                <a:latin typeface="+mn-lt"/>
              </a:rPr>
              <a:t>Underrepresentation of women in </a:t>
            </a:r>
            <a:r>
              <a:rPr lang="en-GB" sz="900" dirty="0">
                <a:latin typeface="+mn-lt"/>
              </a:rPr>
              <a:t/>
            </a:r>
            <a:br>
              <a:rPr lang="en-GB" sz="900" dirty="0">
                <a:latin typeface="+mn-lt"/>
              </a:rPr>
            </a:br>
            <a:r>
              <a:rPr lang="en-GB" sz="900" dirty="0" smtClean="0">
                <a:latin typeface="+mn-lt"/>
              </a:rPr>
              <a:t>institutional environments and positions with high symbolic power </a:t>
            </a:r>
            <a:endParaRPr lang="en-GB" sz="900" dirty="0">
              <a:latin typeface="+mn-lt"/>
            </a:endParaRPr>
          </a:p>
        </p:txBody>
      </p:sp>
      <p:sp>
        <p:nvSpPr>
          <p:cNvPr id="170" name="Textfeld 169"/>
          <p:cNvSpPr txBox="1"/>
          <p:nvPr/>
        </p:nvSpPr>
        <p:spPr>
          <a:xfrm>
            <a:off x="5758806" y="5147159"/>
            <a:ext cx="1938819" cy="86409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36000" bIns="0" rtlCol="0">
            <a:no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900" dirty="0">
                <a:latin typeface="+mn-lt"/>
              </a:rPr>
              <a:t>Male-dominated working environments that recognise women’s expertise less than men's 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900" dirty="0" smtClean="0">
                <a:latin typeface="+mn-lt"/>
              </a:rPr>
              <a:t>Existing </a:t>
            </a:r>
            <a:r>
              <a:rPr lang="en-GB" sz="900" dirty="0">
                <a:latin typeface="+mn-lt"/>
              </a:rPr>
              <a:t>"old boys’ clubs"</a:t>
            </a:r>
            <a:endParaRPr lang="de-DE" sz="900" dirty="0">
              <a:latin typeface="+mn-lt"/>
            </a:endParaRPr>
          </a:p>
        </p:txBody>
      </p:sp>
      <p:sp>
        <p:nvSpPr>
          <p:cNvPr id="171" name="Textfeld 170"/>
          <p:cNvSpPr txBox="1"/>
          <p:nvPr/>
        </p:nvSpPr>
        <p:spPr>
          <a:xfrm>
            <a:off x="7768649" y="5152198"/>
            <a:ext cx="1968326" cy="936104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36000" bIns="0" rtlCol="0">
            <a:no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900" dirty="0">
                <a:latin typeface="+mn-lt"/>
              </a:rPr>
              <a:t>Lack </a:t>
            </a:r>
            <a:r>
              <a:rPr lang="de-DE" sz="900" dirty="0" err="1">
                <a:latin typeface="+mn-lt"/>
              </a:rPr>
              <a:t>of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understanding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for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the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importance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and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benefits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of</a:t>
            </a:r>
            <a:r>
              <a:rPr lang="de-DE" sz="900" dirty="0">
                <a:latin typeface="+mn-lt"/>
              </a:rPr>
              <a:t> gender-</a:t>
            </a:r>
            <a:r>
              <a:rPr lang="de-DE" sz="900" dirty="0" err="1">
                <a:latin typeface="+mn-lt"/>
              </a:rPr>
              <a:t>specific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approaches</a:t>
            </a:r>
            <a:r>
              <a:rPr lang="de-DE" sz="900" dirty="0">
                <a:latin typeface="+mn-lt"/>
              </a:rPr>
              <a:t>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900" dirty="0">
                <a:latin typeface="+mn-lt"/>
              </a:rPr>
              <a:t>Need </a:t>
            </a:r>
            <a:r>
              <a:rPr lang="de-DE" sz="900" dirty="0" err="1">
                <a:latin typeface="+mn-lt"/>
              </a:rPr>
              <a:t>for</a:t>
            </a:r>
            <a:r>
              <a:rPr lang="de-DE" sz="900" dirty="0">
                <a:latin typeface="+mn-lt"/>
              </a:rPr>
              <a:t> gender-aware </a:t>
            </a:r>
            <a:r>
              <a:rPr lang="de-DE" sz="900" dirty="0" err="1">
                <a:latin typeface="+mn-lt"/>
              </a:rPr>
              <a:t>competent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researchers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to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initiate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and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implement</a:t>
            </a:r>
            <a:r>
              <a:rPr lang="de-DE" sz="900" dirty="0">
                <a:latin typeface="+mn-lt"/>
              </a:rPr>
              <a:t> </a:t>
            </a:r>
            <a:r>
              <a:rPr lang="de-DE" sz="900" dirty="0" err="1">
                <a:latin typeface="+mn-lt"/>
              </a:rPr>
              <a:t>activities</a:t>
            </a:r>
            <a:r>
              <a:rPr lang="de-DE" sz="900" dirty="0">
                <a:latin typeface="+mn-lt"/>
              </a:rPr>
              <a:t> </a:t>
            </a:r>
          </a:p>
        </p:txBody>
      </p:sp>
      <p:sp>
        <p:nvSpPr>
          <p:cNvPr id="175" name="Textfeld 174"/>
          <p:cNvSpPr txBox="1"/>
          <p:nvPr/>
        </p:nvSpPr>
        <p:spPr>
          <a:xfrm>
            <a:off x="6148646" y="6293139"/>
            <a:ext cx="1223838" cy="1440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800" b="1" dirty="0">
                <a:solidFill>
                  <a:srgbClr val="0C7393"/>
                </a:solidFill>
                <a:latin typeface="Arial" charset="0"/>
                <a:ea typeface="Arial" charset="0"/>
                <a:cs typeface="Arial" charset="0"/>
              </a:rPr>
              <a:t>EFFECTIVENESS</a:t>
            </a:r>
          </a:p>
        </p:txBody>
      </p:sp>
      <p:cxnSp>
        <p:nvCxnSpPr>
          <p:cNvPr id="179" name="Gerade Verbindung 178"/>
          <p:cNvCxnSpPr>
            <a:stCxn id="175" idx="3"/>
          </p:cNvCxnSpPr>
          <p:nvPr/>
        </p:nvCxnSpPr>
        <p:spPr>
          <a:xfrm>
            <a:off x="7372485" y="6365147"/>
            <a:ext cx="2629011" cy="0"/>
          </a:xfrm>
          <a:prstGeom prst="line">
            <a:avLst/>
          </a:prstGeom>
          <a:ln w="19050" cap="rnd">
            <a:solidFill>
              <a:srgbClr val="0C7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Bild 1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65877" y="4708964"/>
            <a:ext cx="227107" cy="227107"/>
          </a:xfrm>
          <a:prstGeom prst="rect">
            <a:avLst/>
          </a:prstGeom>
        </p:spPr>
      </p:pic>
      <p:pic>
        <p:nvPicPr>
          <p:cNvPr id="191" name="Bild 1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06037" y="4708964"/>
            <a:ext cx="227107" cy="227107"/>
          </a:xfrm>
          <a:prstGeom prst="rect">
            <a:avLst/>
          </a:prstGeom>
        </p:spPr>
      </p:pic>
      <p:pic>
        <p:nvPicPr>
          <p:cNvPr id="192" name="Bild 1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6065" y="4708964"/>
            <a:ext cx="227107" cy="227107"/>
          </a:xfrm>
          <a:prstGeom prst="rect">
            <a:avLst/>
          </a:prstGeom>
        </p:spPr>
      </p:pic>
      <p:pic>
        <p:nvPicPr>
          <p:cNvPr id="193" name="Bild 1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7833" y="4708964"/>
            <a:ext cx="227107" cy="227107"/>
          </a:xfrm>
          <a:prstGeom prst="rect">
            <a:avLst/>
          </a:prstGeom>
        </p:spPr>
      </p:pic>
      <p:cxnSp>
        <p:nvCxnSpPr>
          <p:cNvPr id="195" name="Gerade Verbindung 194"/>
          <p:cNvCxnSpPr>
            <a:endCxn id="198" idx="3"/>
          </p:cNvCxnSpPr>
          <p:nvPr/>
        </p:nvCxnSpPr>
        <p:spPr>
          <a:xfrm flipH="1">
            <a:off x="7217765" y="892539"/>
            <a:ext cx="1631602" cy="0"/>
          </a:xfrm>
          <a:prstGeom prst="line">
            <a:avLst/>
          </a:prstGeom>
          <a:ln w="19050" cap="rnd">
            <a:solidFill>
              <a:srgbClr val="26C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feld 197"/>
          <p:cNvSpPr txBox="1"/>
          <p:nvPr/>
        </p:nvSpPr>
        <p:spPr>
          <a:xfrm>
            <a:off x="6303365" y="820531"/>
            <a:ext cx="914400" cy="14401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800" b="1" dirty="0">
                <a:solidFill>
                  <a:srgbClr val="26CB9F"/>
                </a:solidFill>
                <a:latin typeface="Arial" charset="0"/>
                <a:ea typeface="Arial" charset="0"/>
                <a:cs typeface="Arial" charset="0"/>
              </a:rPr>
              <a:t>EFFICIENCY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7470153" y="1818711"/>
            <a:ext cx="1296987" cy="2869762"/>
          </a:xfrm>
          <a:prstGeom prst="roundRect">
            <a:avLst>
              <a:gd name="adj" fmla="val 5082"/>
            </a:avLst>
          </a:prstGeom>
          <a:solidFill>
            <a:srgbClr val="0C7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>
            <a:noAutofit/>
          </a:bodyPr>
          <a:lstStyle/>
          <a:p>
            <a:r>
              <a:rPr lang="de-DE" sz="1400" dirty="0">
                <a:ea typeface="Arial" charset="0"/>
                <a:cs typeface="Arial" charset="0"/>
              </a:rPr>
              <a:t>Outputs</a:t>
            </a:r>
            <a:endParaRPr lang="de-DE" sz="1050" dirty="0">
              <a:ea typeface="Arial" charset="0"/>
              <a:cs typeface="Arial" charset="0"/>
            </a:endParaRPr>
          </a:p>
          <a:p>
            <a:pPr marL="92075" indent="-92075">
              <a:buFont typeface="Arial" charset="0"/>
              <a:buChar char="•"/>
              <a:tabLst>
                <a:tab pos="182563" algn="l"/>
              </a:tabLst>
            </a:pPr>
            <a:r>
              <a:rPr lang="en-GB" sz="1050" dirty="0"/>
              <a:t>Improved mentee confidence and satisfaction in research </a:t>
            </a:r>
            <a:r>
              <a:rPr lang="en-GB" sz="1050" dirty="0" smtClean="0"/>
              <a:t>contexts s </a:t>
            </a:r>
            <a:endParaRPr lang="en-GB" sz="1050" dirty="0"/>
          </a:p>
          <a:p>
            <a:pPr marL="92075" indent="-92075">
              <a:tabLst>
                <a:tab pos="182563" algn="l"/>
              </a:tabLst>
            </a:pPr>
            <a:r>
              <a:rPr lang="de-DE" sz="1400" dirty="0">
                <a:ea typeface="Arial" charset="0"/>
                <a:cs typeface="Arial" charset="0"/>
              </a:rPr>
              <a:t>Outcomes</a:t>
            </a:r>
            <a:endParaRPr lang="de-DE" sz="1050" dirty="0">
              <a:ea typeface="Arial" charset="0"/>
              <a:cs typeface="Arial" charset="0"/>
            </a:endParaRPr>
          </a:p>
          <a:p>
            <a:pPr marL="92075" indent="-92075">
              <a:buFont typeface="Arial" charset="0"/>
              <a:buChar char="•"/>
              <a:tabLst>
                <a:tab pos="182563" algn="l"/>
              </a:tabLst>
            </a:pPr>
            <a:r>
              <a:rPr lang="en-GB" sz="1050" dirty="0"/>
              <a:t>Better visibility and achievement of women</a:t>
            </a:r>
          </a:p>
          <a:p>
            <a:r>
              <a:rPr lang="de-DE" sz="1400" dirty="0">
                <a:ea typeface="Arial" charset="0"/>
                <a:cs typeface="Arial" charset="0"/>
              </a:rPr>
              <a:t>Impact </a:t>
            </a:r>
          </a:p>
          <a:p>
            <a:pPr marL="92075" indent="-92075">
              <a:buFont typeface="Arial" charset="0"/>
              <a:buChar char="•"/>
            </a:pPr>
            <a:r>
              <a:rPr lang="en-GB" sz="1050" dirty="0"/>
              <a:t>Organisational changes by </a:t>
            </a:r>
            <a:r>
              <a:rPr lang="en-GB" sz="1050" dirty="0" smtClean="0"/>
              <a:t> ensuring equal chances </a:t>
            </a:r>
            <a:endParaRPr lang="de-DE" sz="1050" dirty="0">
              <a:ea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79363" y="1849917"/>
            <a:ext cx="914400" cy="292528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de-DE" sz="1400" b="1" dirty="0" smtClean="0">
                <a:latin typeface="+mj-lt"/>
              </a:rPr>
              <a:t>Other </a:t>
            </a:r>
            <a:r>
              <a:rPr lang="de-DE" sz="1400" b="1" dirty="0" err="1" smtClean="0">
                <a:latin typeface="+mj-lt"/>
              </a:rPr>
              <a:t>examples</a:t>
            </a:r>
            <a:r>
              <a:rPr lang="de-DE" sz="1400" b="1" dirty="0" smtClean="0">
                <a:latin typeface="+mj-lt"/>
              </a:rPr>
              <a:t> </a:t>
            </a:r>
          </a:p>
          <a:p>
            <a:r>
              <a:rPr lang="de-DE" sz="1400" dirty="0" err="1" smtClean="0">
                <a:latin typeface="+mj-lt"/>
              </a:rPr>
              <a:t>Flextime</a:t>
            </a:r>
            <a:endParaRPr lang="de-DE" sz="1400" dirty="0" smtClean="0">
              <a:latin typeface="+mj-lt"/>
            </a:endParaRPr>
          </a:p>
          <a:p>
            <a:r>
              <a:rPr lang="de-DE" sz="1400" dirty="0" err="1" smtClean="0">
                <a:latin typeface="+mj-lt"/>
              </a:rPr>
              <a:t>Funding</a:t>
            </a:r>
            <a:endParaRPr lang="de-DE" sz="1400" dirty="0" smtClean="0">
              <a:latin typeface="+mj-lt"/>
            </a:endParaRPr>
          </a:p>
          <a:p>
            <a:r>
              <a:rPr lang="de-DE" sz="1400" dirty="0" smtClean="0">
                <a:latin typeface="+mj-lt"/>
              </a:rPr>
              <a:t>Networking</a:t>
            </a:r>
          </a:p>
          <a:p>
            <a:r>
              <a:rPr lang="de-DE" sz="1400" dirty="0" smtClean="0">
                <a:latin typeface="+mj-lt"/>
              </a:rPr>
              <a:t>Career Support</a:t>
            </a:r>
          </a:p>
          <a:p>
            <a:r>
              <a:rPr lang="de-DE" sz="1400" dirty="0" err="1" smtClean="0">
                <a:latin typeface="+mj-lt"/>
              </a:rPr>
              <a:t>Chairs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and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Positions</a:t>
            </a:r>
            <a:r>
              <a:rPr lang="de-DE" sz="1400" dirty="0" smtClean="0">
                <a:latin typeface="+mj-lt"/>
              </a:rPr>
              <a:t> </a:t>
            </a:r>
            <a:br>
              <a:rPr lang="de-DE" sz="1400" dirty="0" smtClean="0">
                <a:latin typeface="+mj-lt"/>
              </a:rPr>
            </a:br>
            <a:r>
              <a:rPr lang="de-DE" sz="1400" dirty="0" err="1" smtClean="0">
                <a:latin typeface="+mj-lt"/>
              </a:rPr>
              <a:t>reserved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for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women</a:t>
            </a:r>
            <a:endParaRPr lang="de-DE" sz="1400" dirty="0" smtClean="0">
              <a:latin typeface="+mj-lt"/>
            </a:endParaRPr>
          </a:p>
          <a:p>
            <a:r>
              <a:rPr lang="de-DE" sz="1400" dirty="0" smtClean="0">
                <a:latin typeface="+mj-lt"/>
              </a:rPr>
              <a:t>...</a:t>
            </a:r>
          </a:p>
          <a:p>
            <a:r>
              <a:rPr lang="de-DE" sz="1400" dirty="0" smtClean="0">
                <a:latin typeface="+mj-lt"/>
              </a:rPr>
              <a:t>...</a:t>
            </a:r>
          </a:p>
          <a:p>
            <a:endParaRPr lang="de-DE" sz="1400" dirty="0" smtClean="0">
              <a:latin typeface="+mj-lt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299507" y="178130"/>
            <a:ext cx="914400" cy="292528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de-DE" sz="1600" b="1" dirty="0" err="1" smtClean="0">
                <a:latin typeface="+mj-lt"/>
              </a:rPr>
              <a:t>Example</a:t>
            </a:r>
            <a:r>
              <a:rPr lang="de-DE" sz="1600" b="1" dirty="0" smtClean="0">
                <a:latin typeface="+mj-lt"/>
              </a:rPr>
              <a:t> </a:t>
            </a:r>
            <a:r>
              <a:rPr lang="de-DE" sz="1600" b="1" dirty="0" err="1" smtClean="0">
                <a:latin typeface="+mj-lt"/>
              </a:rPr>
              <a:t>for</a:t>
            </a:r>
            <a:r>
              <a:rPr lang="de-DE" sz="1600" b="1" dirty="0" smtClean="0">
                <a:latin typeface="+mj-lt"/>
              </a:rPr>
              <a:t> </a:t>
            </a:r>
            <a:r>
              <a:rPr lang="de-DE" sz="1600" b="1" dirty="0" err="1" smtClean="0">
                <a:latin typeface="+mj-lt"/>
              </a:rPr>
              <a:t>the</a:t>
            </a:r>
            <a:r>
              <a:rPr lang="de-DE" sz="1600" b="1" dirty="0" smtClean="0">
                <a:latin typeface="+mj-lt"/>
              </a:rPr>
              <a:t> </a:t>
            </a:r>
            <a:r>
              <a:rPr lang="de-DE" sz="1600" b="1" dirty="0" err="1" smtClean="0">
                <a:latin typeface="+mj-lt"/>
              </a:rPr>
              <a:t>introduction</a:t>
            </a:r>
            <a:r>
              <a:rPr lang="de-DE" sz="1600" b="1" dirty="0" smtClean="0">
                <a:latin typeface="+mj-lt"/>
              </a:rPr>
              <a:t> </a:t>
            </a:r>
            <a:r>
              <a:rPr lang="de-DE" sz="1600" b="1" dirty="0" err="1" smtClean="0">
                <a:latin typeface="+mj-lt"/>
              </a:rPr>
              <a:t>of</a:t>
            </a:r>
            <a:r>
              <a:rPr lang="de-DE" sz="1600" b="1" dirty="0" smtClean="0">
                <a:latin typeface="+mj-lt"/>
              </a:rPr>
              <a:t> a Mentoring Programme </a:t>
            </a:r>
          </a:p>
          <a:p>
            <a:endParaRPr lang="de-DE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26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21</a:t>
            </a:fld>
            <a:endParaRPr lang="de-DE"/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hteck 7"/>
          <p:cNvSpPr/>
          <p:nvPr/>
        </p:nvSpPr>
        <p:spPr>
          <a:xfrm>
            <a:off x="3540584" y="1691264"/>
            <a:ext cx="5110831" cy="994888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700" i="1" dirty="0" smtClean="0"/>
              <a:t>“I </a:t>
            </a:r>
            <a:r>
              <a:rPr lang="de-DE" sz="1700" i="1" dirty="0" err="1" smtClean="0"/>
              <a:t>have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created</a:t>
            </a:r>
            <a:r>
              <a:rPr lang="de-DE" sz="1700" i="1" dirty="0" smtClean="0"/>
              <a:t> a </a:t>
            </a:r>
            <a:r>
              <a:rPr lang="de-DE" sz="1700" i="1" dirty="0" err="1" smtClean="0"/>
              <a:t>comprehensive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intervention</a:t>
            </a:r>
            <a:r>
              <a:rPr lang="de-DE" sz="1700" i="1" dirty="0" smtClean="0"/>
              <a:t> plan </a:t>
            </a:r>
            <a:r>
              <a:rPr lang="de-DE" sz="1700" i="1" dirty="0" err="1" smtClean="0"/>
              <a:t>that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is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specific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to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our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company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situation</a:t>
            </a:r>
            <a:r>
              <a:rPr lang="de-DE" sz="1700" i="1" dirty="0" smtClean="0"/>
              <a:t>. </a:t>
            </a:r>
            <a:br>
              <a:rPr lang="de-DE" sz="1700" i="1" dirty="0" smtClean="0"/>
            </a:br>
            <a:r>
              <a:rPr lang="de-DE" sz="1700" i="1" dirty="0" err="1" smtClean="0"/>
              <a:t>What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should</a:t>
            </a:r>
            <a:r>
              <a:rPr lang="de-DE" sz="1700" i="1" dirty="0" smtClean="0"/>
              <a:t> I do </a:t>
            </a:r>
            <a:r>
              <a:rPr lang="de-DE" sz="1700" i="1" dirty="0" err="1" smtClean="0"/>
              <a:t>next</a:t>
            </a:r>
            <a:r>
              <a:rPr lang="de-DE" sz="1700" i="1" dirty="0" smtClean="0"/>
              <a:t>? </a:t>
            </a:r>
            <a:r>
              <a:rPr lang="de-DE" sz="1700" i="1" dirty="0" err="1" smtClean="0"/>
              <a:t>How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does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it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help</a:t>
            </a:r>
            <a:r>
              <a:rPr lang="de-DE" sz="1700" i="1" dirty="0" smtClean="0"/>
              <a:t> </a:t>
            </a:r>
            <a:r>
              <a:rPr lang="de-DE" sz="1700" i="1" dirty="0" err="1" smtClean="0"/>
              <a:t>me</a:t>
            </a:r>
            <a:r>
              <a:rPr lang="de-DE" sz="1700" i="1" dirty="0" smtClean="0"/>
              <a:t>?“</a:t>
            </a:r>
          </a:p>
        </p:txBody>
      </p:sp>
      <p:sp>
        <p:nvSpPr>
          <p:cNvPr id="9" name="Rechteck 8"/>
          <p:cNvSpPr/>
          <p:nvPr/>
        </p:nvSpPr>
        <p:spPr>
          <a:xfrm>
            <a:off x="861599" y="4334428"/>
            <a:ext cx="4013140" cy="39318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700" b="1" dirty="0" smtClean="0"/>
              <a:t>DIVERSITY &amp; INCLUSION</a:t>
            </a:r>
          </a:p>
        </p:txBody>
      </p:sp>
      <p:sp>
        <p:nvSpPr>
          <p:cNvPr id="13" name="Rechteck 12"/>
          <p:cNvSpPr/>
          <p:nvPr/>
        </p:nvSpPr>
        <p:spPr>
          <a:xfrm>
            <a:off x="861599" y="4731604"/>
            <a:ext cx="4013140" cy="375487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600" dirty="0" smtClean="0">
                <a:solidFill>
                  <a:schemeClr val="bg1"/>
                </a:solidFill>
              </a:rPr>
              <a:t>Monitoring. </a:t>
            </a:r>
            <a:r>
              <a:rPr lang="de-DE" sz="1600" dirty="0" err="1" smtClean="0">
                <a:solidFill>
                  <a:schemeClr val="bg1"/>
                </a:solidFill>
              </a:rPr>
              <a:t>Planning</a:t>
            </a:r>
            <a:r>
              <a:rPr lang="de-DE" sz="1600" dirty="0" smtClean="0">
                <a:solidFill>
                  <a:schemeClr val="bg1"/>
                </a:solidFill>
              </a:rPr>
              <a:t>. Controlling. </a:t>
            </a:r>
          </a:p>
        </p:txBody>
      </p:sp>
      <p:sp>
        <p:nvSpPr>
          <p:cNvPr id="14" name="Rechteck 13"/>
          <p:cNvSpPr/>
          <p:nvPr/>
        </p:nvSpPr>
        <p:spPr>
          <a:xfrm>
            <a:off x="7414604" y="4334427"/>
            <a:ext cx="4130664" cy="39318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700" b="1" dirty="0" smtClean="0"/>
              <a:t>STRATEGY &amp; CHANGE </a:t>
            </a:r>
          </a:p>
        </p:txBody>
      </p:sp>
      <p:sp>
        <p:nvSpPr>
          <p:cNvPr id="17" name="Rechteck 16"/>
          <p:cNvSpPr/>
          <p:nvPr/>
        </p:nvSpPr>
        <p:spPr>
          <a:xfrm>
            <a:off x="861599" y="5118745"/>
            <a:ext cx="4013140" cy="375487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600" dirty="0" smtClean="0">
                <a:solidFill>
                  <a:schemeClr val="bg1"/>
                </a:solidFill>
              </a:rPr>
              <a:t>Orientation. Reference. Benchmark. </a:t>
            </a:r>
          </a:p>
        </p:txBody>
      </p:sp>
      <p:sp>
        <p:nvSpPr>
          <p:cNvPr id="18" name="Rechteck 17"/>
          <p:cNvSpPr/>
          <p:nvPr/>
        </p:nvSpPr>
        <p:spPr>
          <a:xfrm>
            <a:off x="861599" y="5514060"/>
            <a:ext cx="4013140" cy="356636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600" dirty="0" smtClean="0">
                <a:solidFill>
                  <a:schemeClr val="bg1"/>
                </a:solidFill>
              </a:rPr>
              <a:t>Recognition. Mainstreaming.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414604" y="4731603"/>
            <a:ext cx="4137082" cy="356636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600" dirty="0" smtClean="0">
                <a:solidFill>
                  <a:schemeClr val="bg1"/>
                </a:solidFill>
              </a:rPr>
              <a:t>Strategic </a:t>
            </a:r>
            <a:r>
              <a:rPr lang="de-DE" sz="1600" dirty="0" err="1" smtClean="0">
                <a:solidFill>
                  <a:schemeClr val="bg1"/>
                </a:solidFill>
              </a:rPr>
              <a:t>decision-making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414604" y="5118744"/>
            <a:ext cx="4137083" cy="375487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600" dirty="0" err="1" smtClean="0">
                <a:solidFill>
                  <a:schemeClr val="bg1"/>
                </a:solidFill>
              </a:rPr>
              <a:t>Justification</a:t>
            </a:r>
            <a:r>
              <a:rPr lang="de-DE" sz="1600" dirty="0" smtClean="0">
                <a:solidFill>
                  <a:schemeClr val="bg1"/>
                </a:solidFill>
              </a:rPr>
              <a:t>. </a:t>
            </a:r>
            <a:r>
              <a:rPr lang="de-DE" sz="1600" dirty="0" err="1" smtClean="0">
                <a:solidFill>
                  <a:schemeClr val="bg1"/>
                </a:solidFill>
              </a:rPr>
              <a:t>Legitimization</a:t>
            </a:r>
            <a:r>
              <a:rPr lang="de-DE" sz="1600" dirty="0" smtClean="0">
                <a:solidFill>
                  <a:schemeClr val="bg1"/>
                </a:solidFill>
              </a:rPr>
              <a:t>. </a:t>
            </a:r>
            <a:r>
              <a:rPr lang="de-DE" sz="1600" dirty="0" err="1" smtClean="0">
                <a:solidFill>
                  <a:schemeClr val="bg1"/>
                </a:solidFill>
              </a:rPr>
              <a:t>Negotiation</a:t>
            </a:r>
            <a:r>
              <a:rPr lang="de-DE" sz="16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2" name="Rechteck 21"/>
          <p:cNvSpPr/>
          <p:nvPr/>
        </p:nvSpPr>
        <p:spPr>
          <a:xfrm>
            <a:off x="7414605" y="5514059"/>
            <a:ext cx="4130664" cy="375487"/>
          </a:xfrm>
          <a:prstGeom prst="rect">
            <a:avLst/>
          </a:prstGeom>
          <a:solidFill>
            <a:srgbClr val="262626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e-DE" sz="1600" dirty="0" smtClean="0">
                <a:solidFill>
                  <a:schemeClr val="bg1"/>
                </a:solidFill>
              </a:rPr>
              <a:t>Source </a:t>
            </a:r>
            <a:r>
              <a:rPr lang="de-DE" sz="1600" dirty="0" err="1" smtClean="0">
                <a:solidFill>
                  <a:schemeClr val="bg1"/>
                </a:solidFill>
              </a:rPr>
              <a:t>of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future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competitive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advantage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Rechteck 22"/>
          <p:cNvSpPr/>
          <p:nvPr/>
        </p:nvSpPr>
        <p:spPr>
          <a:xfrm>
            <a:off x="0" y="496166"/>
            <a:ext cx="12192000" cy="865007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</a:rPr>
              <a:t>AND NOW?</a:t>
            </a:r>
            <a:endParaRPr lang="de-DE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22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231572" y="1454728"/>
            <a:ext cx="5728855" cy="488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600" b="1" dirty="0" smtClean="0">
                <a:latin typeface="+mn-lt"/>
                <a:cs typeface="Arial" panose="020B0604020202020204" pitchFamily="34" charset="0"/>
              </a:rPr>
              <a:t>Vielen Dank für Ihre Aufmerksamkeit!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21214" y="3290878"/>
            <a:ext cx="4423531" cy="488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000" dirty="0" smtClean="0">
                <a:latin typeface="+mn-lt"/>
                <a:cs typeface="Arial" panose="020B0604020202020204" pitchFamily="34" charset="0"/>
              </a:rPr>
              <a:t>Dr. Susanne </a:t>
            </a:r>
            <a:r>
              <a:rPr lang="de-DE" sz="2000" dirty="0" err="1" smtClean="0">
                <a:latin typeface="+mn-lt"/>
                <a:cs typeface="Arial" panose="020B0604020202020204" pitchFamily="34" charset="0"/>
              </a:rPr>
              <a:t>Bührer</a:t>
            </a:r>
            <a:r>
              <a:rPr lang="de-DE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dirty="0" smtClean="0">
                <a:latin typeface="+mn-lt"/>
                <a:cs typeface="Arial" panose="020B0604020202020204" pitchFamily="34" charset="0"/>
              </a:rPr>
            </a:br>
            <a:endParaRPr lang="de-DE" dirty="0" smtClean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de-DE" sz="1400" dirty="0" smtClean="0">
                <a:latin typeface="+mn-lt"/>
                <a:cs typeface="Arial" panose="020B0604020202020204" pitchFamily="34" charset="0"/>
              </a:rPr>
              <a:t>Competence Center </a:t>
            </a:r>
            <a:r>
              <a:rPr lang="de-DE" sz="1400" dirty="0" err="1" smtClean="0">
                <a:latin typeface="+mn-lt"/>
                <a:cs typeface="Arial" panose="020B0604020202020204" pitchFamily="34" charset="0"/>
              </a:rPr>
              <a:t>Policy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> Society </a:t>
            </a:r>
            <a:br>
              <a:rPr lang="de-DE" sz="1400" dirty="0" smtClean="0">
                <a:latin typeface="+mn-lt"/>
                <a:cs typeface="Arial" panose="020B0604020202020204" pitchFamily="34" charset="0"/>
              </a:rPr>
            </a:br>
            <a:r>
              <a:rPr lang="de-DE" sz="1400" dirty="0" smtClean="0">
                <a:latin typeface="+mn-lt"/>
                <a:cs typeface="Arial" panose="020B0604020202020204" pitchFamily="34" charset="0"/>
              </a:rPr>
              <a:t>Fraunhofer Institute </a:t>
            </a:r>
            <a:r>
              <a:rPr lang="de-DE" sz="1400" dirty="0" err="1" smtClean="0">
                <a:latin typeface="+mn-lt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> Systems </a:t>
            </a:r>
            <a:r>
              <a:rPr lang="de-DE" sz="1400" dirty="0" err="1" smtClean="0">
                <a:latin typeface="+mn-lt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> Innovation Research ISI Breslauer </a:t>
            </a:r>
            <a:r>
              <a:rPr lang="de-DE" sz="1400" dirty="0" err="1" smtClean="0">
                <a:latin typeface="+mn-lt"/>
                <a:cs typeface="Arial" panose="020B0604020202020204" pitchFamily="34" charset="0"/>
              </a:rPr>
              <a:t>Strasse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> 48, 76139 </a:t>
            </a:r>
            <a:r>
              <a:rPr lang="de-DE" sz="1400" dirty="0">
                <a:latin typeface="+mn-lt"/>
                <a:cs typeface="Arial" panose="020B0604020202020204" pitchFamily="34" charset="0"/>
              </a:rPr>
              <a:t>Karlsruhe 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sz="1400" dirty="0" smtClean="0">
                <a:latin typeface="+mn-lt"/>
                <a:cs typeface="Arial" panose="020B0604020202020204" pitchFamily="34" charset="0"/>
              </a:rPr>
            </a:br>
            <a:r>
              <a:rPr lang="de-DE" sz="1400" dirty="0" smtClean="0">
                <a:latin typeface="+mn-lt"/>
                <a:cs typeface="Arial" panose="020B0604020202020204" pitchFamily="34" charset="0"/>
              </a:rPr>
              <a:t>Tel</a:t>
            </a:r>
            <a:r>
              <a:rPr lang="de-DE" sz="1400" dirty="0">
                <a:latin typeface="+mn-lt"/>
                <a:cs typeface="Arial" panose="020B0604020202020204" pitchFamily="34" charset="0"/>
              </a:rPr>
              <a:t>. : 0049 / 721 6809 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>– 148</a:t>
            </a:r>
            <a:br>
              <a:rPr lang="de-DE" sz="1400" dirty="0" smtClean="0">
                <a:latin typeface="+mn-lt"/>
                <a:cs typeface="Arial" panose="020B0604020202020204" pitchFamily="34" charset="0"/>
              </a:rPr>
            </a:br>
            <a:r>
              <a:rPr lang="de-DE" u="sng" dirty="0" smtClean="0">
                <a:latin typeface="+mn-lt"/>
                <a:cs typeface="Arial" panose="020B0604020202020204" pitchFamily="34" charset="0"/>
                <a:hlinkClick r:id="rId3"/>
              </a:rPr>
              <a:t>susanne.buehrer@isi.fraunhofer.de</a:t>
            </a:r>
            <a:endParaRPr lang="de-DE" dirty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latin typeface="+mn-lt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de-DE" sz="1600" dirty="0" smtClean="0"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791090" y="3290878"/>
            <a:ext cx="4338673" cy="4883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000" dirty="0" smtClean="0">
                <a:latin typeface="+mn-lt"/>
                <a:cs typeface="Arial" panose="020B0604020202020204" pitchFamily="34" charset="0"/>
              </a:rPr>
              <a:t>Merve Yorulmaz 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dirty="0" smtClean="0">
                <a:latin typeface="+mn-lt"/>
                <a:cs typeface="Arial" panose="020B0604020202020204" pitchFamily="34" charset="0"/>
              </a:rPr>
            </a:br>
            <a:endParaRPr lang="de-DE" dirty="0" smtClean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de-DE" sz="1400" dirty="0" smtClean="0">
                <a:latin typeface="+mn-lt"/>
                <a:cs typeface="Arial" panose="020B0604020202020204" pitchFamily="34" charset="0"/>
              </a:rPr>
              <a:t>Competence Center </a:t>
            </a:r>
            <a:r>
              <a:rPr lang="de-DE" sz="1400" dirty="0" err="1" smtClean="0">
                <a:latin typeface="+mn-lt"/>
                <a:cs typeface="Arial" panose="020B0604020202020204" pitchFamily="34" charset="0"/>
              </a:rPr>
              <a:t>Policy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+mn-lt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> Society </a:t>
            </a:r>
            <a:br>
              <a:rPr lang="de-DE" sz="1400" dirty="0" smtClean="0">
                <a:latin typeface="+mn-lt"/>
                <a:cs typeface="Arial" panose="020B0604020202020204" pitchFamily="34" charset="0"/>
              </a:rPr>
            </a:br>
            <a:r>
              <a:rPr lang="de-DE" sz="1400" dirty="0" smtClean="0">
                <a:latin typeface="+mn-lt"/>
                <a:cs typeface="Arial" panose="020B0604020202020204" pitchFamily="34" charset="0"/>
              </a:rPr>
              <a:t>Fraunhofer Institute </a:t>
            </a:r>
            <a:r>
              <a:rPr lang="de-DE" sz="1400" dirty="0" err="1" smtClean="0">
                <a:latin typeface="+mn-lt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> Systems </a:t>
            </a:r>
            <a:r>
              <a:rPr lang="de-DE" sz="1400" dirty="0" err="1" smtClean="0">
                <a:latin typeface="+mn-lt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> Innovation Research ISI Breslauer </a:t>
            </a:r>
            <a:r>
              <a:rPr lang="de-DE" sz="1400" dirty="0" err="1" smtClean="0">
                <a:latin typeface="+mn-lt"/>
                <a:cs typeface="Arial" panose="020B0604020202020204" pitchFamily="34" charset="0"/>
              </a:rPr>
              <a:t>Strasse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> 48, 76139 </a:t>
            </a:r>
            <a:r>
              <a:rPr lang="de-DE" sz="1400" dirty="0">
                <a:latin typeface="+mn-lt"/>
                <a:cs typeface="Arial" panose="020B0604020202020204" pitchFamily="34" charset="0"/>
              </a:rPr>
              <a:t>Karlsruhe 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sz="1400" dirty="0" smtClean="0">
                <a:latin typeface="+mn-lt"/>
                <a:cs typeface="Arial" panose="020B0604020202020204" pitchFamily="34" charset="0"/>
              </a:rPr>
            </a:br>
            <a:r>
              <a:rPr lang="de-DE" sz="1400" dirty="0" smtClean="0">
                <a:latin typeface="+mn-lt"/>
                <a:cs typeface="Arial" panose="020B0604020202020204" pitchFamily="34" charset="0"/>
              </a:rPr>
              <a:t>Tel</a:t>
            </a:r>
            <a:r>
              <a:rPr lang="de-DE" sz="1400" dirty="0">
                <a:latin typeface="+mn-lt"/>
                <a:cs typeface="Arial" panose="020B0604020202020204" pitchFamily="34" charset="0"/>
              </a:rPr>
              <a:t>. : 0049 / 721 6809 </a:t>
            </a:r>
            <a:r>
              <a:rPr lang="de-DE" sz="1400" dirty="0" smtClean="0">
                <a:latin typeface="+mn-lt"/>
                <a:cs typeface="Arial" panose="020B0604020202020204" pitchFamily="34" charset="0"/>
              </a:rPr>
              <a:t>– 348</a:t>
            </a:r>
            <a:br>
              <a:rPr lang="de-DE" sz="1400" dirty="0" smtClean="0">
                <a:latin typeface="+mn-lt"/>
                <a:cs typeface="Arial" panose="020B0604020202020204" pitchFamily="34" charset="0"/>
              </a:rPr>
            </a:br>
            <a:r>
              <a:rPr lang="de-DE" u="sng" dirty="0" smtClean="0">
                <a:latin typeface="+mn-lt"/>
                <a:cs typeface="Arial" panose="020B0604020202020204" pitchFamily="34" charset="0"/>
                <a:hlinkClick r:id="rId3"/>
              </a:rPr>
              <a:t>merve.yorulmaz@isi.fraunhofer.de</a:t>
            </a:r>
            <a:endParaRPr lang="de-DE" dirty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latin typeface="+mn-lt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de-DE" sz="1600" dirty="0" smtClean="0"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3299" y="64348"/>
            <a:ext cx="1792929" cy="742975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0" y="5950721"/>
            <a:ext cx="12125058" cy="90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0331866" y="6098099"/>
            <a:ext cx="1694362" cy="65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01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nhaltsplatzhalter 3"/>
          <p:cNvPicPr>
            <a:picLocks noChangeAspect="1"/>
          </p:cNvPicPr>
          <p:nvPr/>
        </p:nvPicPr>
        <p:blipFill rotWithShape="1">
          <a:blip r:embed="rId3"/>
          <a:srcRect l="49913" t="8406" r="1050" b="29450"/>
          <a:stretch/>
        </p:blipFill>
        <p:spPr>
          <a:xfrm>
            <a:off x="1390135" y="1331686"/>
            <a:ext cx="9411730" cy="362008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3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446739"/>
            <a:ext cx="12192000" cy="743992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</a:rPr>
              <a:t>WHAT</a:t>
            </a:r>
            <a:endParaRPr lang="de-DE" sz="50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6"/>
          <a:srcRect t="1" b="20322"/>
          <a:stretch/>
        </p:blipFill>
        <p:spPr>
          <a:xfrm>
            <a:off x="7608765" y="4981752"/>
            <a:ext cx="3193100" cy="1737656"/>
          </a:xfrm>
          <a:prstGeom prst="rect">
            <a:avLst/>
          </a:prstGeom>
          <a:ln>
            <a:solidFill>
              <a:srgbClr val="5DB7B3"/>
            </a:solidFill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7"/>
          <a:srcRect l="2238" r="2379"/>
          <a:stretch/>
        </p:blipFill>
        <p:spPr>
          <a:xfrm>
            <a:off x="4588702" y="4967416"/>
            <a:ext cx="2843987" cy="1751992"/>
          </a:xfrm>
          <a:prstGeom prst="rect">
            <a:avLst/>
          </a:prstGeom>
          <a:ln>
            <a:solidFill>
              <a:srgbClr val="5DB7B3"/>
            </a:solidFill>
          </a:ln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8"/>
          <a:srcRect b="62045"/>
          <a:stretch/>
        </p:blipFill>
        <p:spPr>
          <a:xfrm>
            <a:off x="1405520" y="5017664"/>
            <a:ext cx="3007106" cy="1702406"/>
          </a:xfrm>
          <a:prstGeom prst="rect">
            <a:avLst/>
          </a:prstGeom>
          <a:ln>
            <a:solidFill>
              <a:srgbClr val="5DB7B3"/>
            </a:solidFill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8860" r="15253" b="9181"/>
          <a:stretch/>
        </p:blipFill>
        <p:spPr>
          <a:xfrm rot="19215434">
            <a:off x="6488678" y="1614824"/>
            <a:ext cx="706895" cy="8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4</a:t>
            </a:fld>
            <a:endParaRPr lang="de-DE"/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068097"/>
              </p:ext>
            </p:extLst>
          </p:nvPr>
        </p:nvGraphicFramePr>
        <p:xfrm>
          <a:off x="1391471" y="3307485"/>
          <a:ext cx="4111200" cy="152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200">
                  <a:extLst>
                    <a:ext uri="{9D8B030D-6E8A-4147-A177-3AD203B41FA5}">
                      <a16:colId xmlns:a16="http://schemas.microsoft.com/office/drawing/2014/main" val="2924116965"/>
                    </a:ext>
                  </a:extLst>
                </a:gridCol>
              </a:tblGrid>
              <a:tr h="195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Die Toolbox  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dient nicht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 Bewertung oder Beurteilung</a:t>
                      </a:r>
                      <a:r>
                        <a:rPr lang="de-D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einer Maßnahme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70446"/>
                  </a:ext>
                </a:extLst>
              </a:tr>
              <a:tr h="7065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 Messung</a:t>
                      </a:r>
                      <a:r>
                        <a:rPr lang="de-D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der Effektivität oder Effizienz einer Maßnahme </a:t>
                      </a:r>
                      <a:endParaRPr lang="de-DE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074913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52843" y="1500583"/>
            <a:ext cx="10709148" cy="1497050"/>
          </a:xfrm>
          <a:prstGeom prst="rect">
            <a:avLst/>
          </a:prstGeom>
          <a:solidFill>
            <a:srgbClr val="5DB7B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1588" algn="ctr">
              <a:lnSpc>
                <a:spcPct val="150000"/>
              </a:lnSpc>
            </a:pPr>
            <a:r>
              <a:rPr lang="de-DE" dirty="0"/>
              <a:t>EFFORTI bietet Ihnen ein ausgeklügeltes, ganzheitliches und umfassendes Instrument, mit dem Sie analysieren können, wie Gleichstellungsmaßnahmen zur Erreichung zentraler Ziele beitragen, wie z.B. </a:t>
            </a:r>
            <a:r>
              <a:rPr lang="de-DE"/>
              <a:t>mehr Frauen in Forschung und Entwicklung oder mehr Frauen in Führungspositionen.</a:t>
            </a:r>
            <a:endParaRPr lang="de-DE" b="1" dirty="0" smtClean="0">
              <a:solidFill>
                <a:schemeClr val="accent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019617"/>
              </p:ext>
            </p:extLst>
          </p:nvPr>
        </p:nvGraphicFramePr>
        <p:xfrm>
          <a:off x="3347617" y="5025144"/>
          <a:ext cx="5496766" cy="148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6766">
                  <a:extLst>
                    <a:ext uri="{9D8B030D-6E8A-4147-A177-3AD203B41FA5}">
                      <a16:colId xmlns:a16="http://schemas.microsoft.com/office/drawing/2014/main" val="2924116965"/>
                    </a:ext>
                  </a:extLst>
                </a:gridCol>
              </a:tblGrid>
              <a:tr h="1485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BEACHTE: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Jede</a:t>
                      </a:r>
                      <a:r>
                        <a:rPr lang="de-D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Evaluation ist</a:t>
                      </a:r>
                      <a:r>
                        <a:rPr lang="de-D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ein e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inzigartiger Prozess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Wirkungen hängen stark vom jeweiligen Kontext ab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31184"/>
                  </a:ext>
                </a:extLst>
              </a:tr>
            </a:tbl>
          </a:graphicData>
        </a:graphic>
      </p:graphicFrame>
      <p:sp>
        <p:nvSpPr>
          <p:cNvPr id="20" name="Rechteck 19"/>
          <p:cNvSpPr/>
          <p:nvPr/>
        </p:nvSpPr>
        <p:spPr>
          <a:xfrm>
            <a:off x="0" y="446739"/>
            <a:ext cx="12192000" cy="743992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</a:rPr>
              <a:t>WHAT</a:t>
            </a:r>
            <a:endParaRPr lang="de-DE" sz="5000" b="1" dirty="0">
              <a:solidFill>
                <a:schemeClr val="bg1"/>
              </a:solidFill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8163"/>
              </p:ext>
            </p:extLst>
          </p:nvPr>
        </p:nvGraphicFramePr>
        <p:xfrm>
          <a:off x="6757975" y="3307485"/>
          <a:ext cx="450401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4016">
                  <a:extLst>
                    <a:ext uri="{9D8B030D-6E8A-4147-A177-3AD203B41FA5}">
                      <a16:colId xmlns:a16="http://schemas.microsoft.com/office/drawing/2014/main" val="2924116965"/>
                    </a:ext>
                  </a:extLst>
                </a:gridCol>
              </a:tblGrid>
              <a:tr h="902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utiger LT Com 45 Light"/>
                          <a:ea typeface="+mn-ea"/>
                          <a:cs typeface="+mn-cs"/>
                        </a:rPr>
                        <a:t>Die Toolbox </a:t>
                      </a: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utiger LT Com 45 Light"/>
                          <a:ea typeface="+mn-ea"/>
                          <a:cs typeface="+mn-cs"/>
                        </a:rPr>
                        <a:t>ist kein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utiger LT Com 45 Light"/>
                          <a:ea typeface="+mn-ea"/>
                          <a:cs typeface="+mn-cs"/>
                        </a:rPr>
                        <a:t>selbständig arbeitender Algorithmus, sie lebt von den Eingaben der Nutzer/-innen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utiger LT Com 45 Light"/>
                          <a:ea typeface="+mn-ea"/>
                          <a:cs typeface="+mn-cs"/>
                        </a:rPr>
                        <a:t>Benchmarking-Instrument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70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2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367449" y="1579361"/>
            <a:ext cx="5457101" cy="4320000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solidFill>
              <a:schemeClr val="lt1">
                <a:hueOff val="0"/>
                <a:satOff val="0"/>
                <a:lumOff val="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5</a:t>
            </a:fld>
            <a:endParaRPr lang="de-DE"/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sp>
        <p:nvSpPr>
          <p:cNvPr id="20" name="Rechteck 19"/>
          <p:cNvSpPr/>
          <p:nvPr/>
        </p:nvSpPr>
        <p:spPr>
          <a:xfrm>
            <a:off x="0" y="446739"/>
            <a:ext cx="12192000" cy="743992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</a:rPr>
              <a:t>WHO</a:t>
            </a:r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11" name="Abgerundetes Rechteck 4"/>
          <p:cNvSpPr txBox="1"/>
          <p:nvPr/>
        </p:nvSpPr>
        <p:spPr>
          <a:xfrm>
            <a:off x="5952828" y="4832389"/>
            <a:ext cx="1376727" cy="64636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dirty="0" smtClean="0">
                <a:solidFill>
                  <a:schemeClr val="tx1"/>
                </a:solidFill>
              </a:rPr>
              <a:t>Fördergeber / Stiftungen</a:t>
            </a:r>
            <a:endParaRPr lang="de-DE" sz="1700" kern="1200" dirty="0">
              <a:solidFill>
                <a:schemeClr val="tx1"/>
              </a:solidFill>
            </a:endParaRPr>
          </a:p>
        </p:txBody>
      </p:sp>
      <p:sp>
        <p:nvSpPr>
          <p:cNvPr id="12" name="Abgerundetes Rechteck 4"/>
          <p:cNvSpPr txBox="1"/>
          <p:nvPr/>
        </p:nvSpPr>
        <p:spPr>
          <a:xfrm>
            <a:off x="6772216" y="2484980"/>
            <a:ext cx="1376727" cy="64636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dirty="0" err="1" smtClean="0">
                <a:solidFill>
                  <a:schemeClr val="tx1"/>
                </a:solidFill>
              </a:rPr>
              <a:t>Diversity</a:t>
            </a:r>
            <a:r>
              <a:rPr lang="de-DE" sz="1700" dirty="0" smtClean="0">
                <a:solidFill>
                  <a:schemeClr val="tx1"/>
                </a:solidFill>
              </a:rPr>
              <a:t> Beauftragte</a:t>
            </a:r>
            <a:endParaRPr lang="de-DE" sz="1700" kern="1200" dirty="0">
              <a:solidFill>
                <a:schemeClr val="tx1"/>
              </a:solidFill>
            </a:endParaRPr>
          </a:p>
        </p:txBody>
      </p:sp>
      <p:sp>
        <p:nvSpPr>
          <p:cNvPr id="13" name="Abgerundetes Rechteck 4"/>
          <p:cNvSpPr txBox="1"/>
          <p:nvPr/>
        </p:nvSpPr>
        <p:spPr>
          <a:xfrm>
            <a:off x="7145345" y="3685767"/>
            <a:ext cx="1376727" cy="64636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dirty="0" smtClean="0">
                <a:solidFill>
                  <a:schemeClr val="tx1"/>
                </a:solidFill>
              </a:rPr>
              <a:t>Programm-Designer </a:t>
            </a:r>
            <a:endParaRPr lang="de-DE" sz="1700" kern="1200" dirty="0">
              <a:solidFill>
                <a:schemeClr val="tx1"/>
              </a:solidFill>
            </a:endParaRPr>
          </a:p>
        </p:txBody>
      </p:sp>
      <p:sp>
        <p:nvSpPr>
          <p:cNvPr id="15" name="Abgerundetes Rechteck 4"/>
          <p:cNvSpPr txBox="1"/>
          <p:nvPr/>
        </p:nvSpPr>
        <p:spPr>
          <a:xfrm>
            <a:off x="4534326" y="2351184"/>
            <a:ext cx="1376727" cy="64636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dirty="0" smtClean="0">
                <a:solidFill>
                  <a:schemeClr val="tx1"/>
                </a:solidFill>
              </a:rPr>
              <a:t>Ministerien</a:t>
            </a:r>
            <a:endParaRPr lang="de-DE" sz="1700" kern="1200" dirty="0">
              <a:solidFill>
                <a:schemeClr val="tx1"/>
              </a:solidFill>
            </a:endParaRPr>
          </a:p>
        </p:txBody>
      </p:sp>
      <p:sp>
        <p:nvSpPr>
          <p:cNvPr id="17" name="Abgerundetes Rechteck 4"/>
          <p:cNvSpPr txBox="1"/>
          <p:nvPr/>
        </p:nvSpPr>
        <p:spPr>
          <a:xfrm>
            <a:off x="7242083" y="4566267"/>
            <a:ext cx="1376727" cy="64636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dirty="0" smtClean="0">
                <a:solidFill>
                  <a:schemeClr val="tx1"/>
                </a:solidFill>
              </a:rPr>
              <a:t>...</a:t>
            </a:r>
            <a:endParaRPr lang="de-DE" sz="1700" kern="1200" dirty="0">
              <a:solidFill>
                <a:schemeClr val="tx1"/>
              </a:solidFill>
            </a:endParaRPr>
          </a:p>
        </p:txBody>
      </p:sp>
      <p:sp>
        <p:nvSpPr>
          <p:cNvPr id="18" name="Abgerundetes Rechteck 4"/>
          <p:cNvSpPr txBox="1"/>
          <p:nvPr/>
        </p:nvSpPr>
        <p:spPr>
          <a:xfrm>
            <a:off x="3818633" y="3416181"/>
            <a:ext cx="1376727" cy="64636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dirty="0" smtClean="0">
                <a:solidFill>
                  <a:schemeClr val="tx1"/>
                </a:solidFill>
              </a:rPr>
              <a:t>Forschende</a:t>
            </a:r>
            <a:endParaRPr lang="de-DE" sz="1700" kern="1200" dirty="0">
              <a:solidFill>
                <a:schemeClr val="tx1"/>
              </a:solidFill>
            </a:endParaRPr>
          </a:p>
        </p:txBody>
      </p:sp>
      <p:sp>
        <p:nvSpPr>
          <p:cNvPr id="19" name="Abgerundetes Rechteck 4"/>
          <p:cNvSpPr txBox="1"/>
          <p:nvPr/>
        </p:nvSpPr>
        <p:spPr>
          <a:xfrm>
            <a:off x="4107349" y="4374416"/>
            <a:ext cx="1727213" cy="64636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dirty="0" smtClean="0">
                <a:solidFill>
                  <a:schemeClr val="tx1"/>
                </a:solidFill>
              </a:rPr>
              <a:t>Personal-verantwortliche</a:t>
            </a:r>
            <a:endParaRPr lang="de-DE" sz="1700" kern="1200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510" y="1211064"/>
            <a:ext cx="334360" cy="358243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98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6</a:t>
            </a:fld>
            <a:endParaRPr lang="de-DE"/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/>
          <a:srcRect l="3305" t="14010" r="66330"/>
          <a:stretch/>
        </p:blipFill>
        <p:spPr>
          <a:xfrm>
            <a:off x="2005885" y="1769523"/>
            <a:ext cx="2304256" cy="316357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/>
          <a:srcRect l="34729" t="12281" r="34906"/>
          <a:stretch/>
        </p:blipFill>
        <p:spPr>
          <a:xfrm>
            <a:off x="5039086" y="1698969"/>
            <a:ext cx="2361442" cy="322719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/>
          <a:srcRect l="65932" t="12281" r="-1"/>
          <a:stretch/>
        </p:blipFill>
        <p:spPr>
          <a:xfrm>
            <a:off x="8255610" y="1698969"/>
            <a:ext cx="2585342" cy="3227196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1897627" y="5142053"/>
            <a:ext cx="2520771" cy="79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Impact Story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Knowledge Base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Shows </a:t>
            </a:r>
            <a:r>
              <a:rPr lang="de-DE" sz="1400" dirty="0" err="1">
                <a:solidFill>
                  <a:schemeClr val="tx1"/>
                </a:solidFill>
              </a:rPr>
              <a:t>impact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pathways</a:t>
            </a:r>
            <a:r>
              <a:rPr lang="de-DE" sz="1000" dirty="0">
                <a:solidFill>
                  <a:schemeClr val="tx1"/>
                </a:solidFill>
              </a:rPr>
              <a:t/>
            </a:r>
            <a:br>
              <a:rPr lang="de-DE" sz="1000" dirty="0">
                <a:solidFill>
                  <a:schemeClr val="tx1"/>
                </a:solidFill>
              </a:rPr>
            </a:br>
            <a:endParaRPr lang="de-DE" sz="1000" dirty="0">
              <a:solidFill>
                <a:schemeClr val="tx1"/>
              </a:solidFill>
            </a:endParaRPr>
          </a:p>
          <a:p>
            <a:pPr algn="ctr"/>
            <a:r>
              <a:rPr lang="de-DE" sz="1500" dirty="0">
                <a:solidFill>
                  <a:srgbClr val="10A19A"/>
                </a:solidFill>
              </a:rPr>
              <a:t>Inspiration</a:t>
            </a:r>
            <a:r>
              <a:rPr lang="de-DE" sz="1400" dirty="0">
                <a:solidFill>
                  <a:srgbClr val="10A19A"/>
                </a:solidFill>
              </a:rPr>
              <a:t> </a:t>
            </a:r>
          </a:p>
        </p:txBody>
      </p:sp>
      <p:sp>
        <p:nvSpPr>
          <p:cNvPr id="19" name="Rechteck 18"/>
          <p:cNvSpPr/>
          <p:nvPr/>
        </p:nvSpPr>
        <p:spPr>
          <a:xfrm>
            <a:off x="4628465" y="5147854"/>
            <a:ext cx="3210229" cy="79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Programme </a:t>
            </a:r>
            <a:r>
              <a:rPr lang="de-DE" sz="1400" b="1" dirty="0" err="1">
                <a:solidFill>
                  <a:schemeClr val="tx1"/>
                </a:solidFill>
              </a:rPr>
              <a:t>Theory</a:t>
            </a:r>
            <a:r>
              <a:rPr lang="de-DE" sz="1400" b="1" dirty="0">
                <a:solidFill>
                  <a:schemeClr val="tx1"/>
                </a:solidFill>
              </a:rPr>
              <a:t> Generator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Create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visualize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own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program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theory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with</a:t>
            </a:r>
            <a:r>
              <a:rPr lang="de-DE" sz="1400" dirty="0">
                <a:solidFill>
                  <a:schemeClr val="tx1"/>
                </a:solidFill>
              </a:rPr>
              <a:t> EFFORTI </a:t>
            </a:r>
            <a:r>
              <a:rPr lang="de-DE" sz="1400" dirty="0" err="1">
                <a:solidFill>
                  <a:schemeClr val="tx1"/>
                </a:solidFill>
              </a:rPr>
              <a:t>template</a:t>
            </a:r>
            <a:r>
              <a:rPr lang="de-DE" sz="1400" dirty="0">
                <a:solidFill>
                  <a:schemeClr val="tx1"/>
                </a:solidFill>
              </a:rPr>
              <a:t/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/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500" dirty="0" err="1">
                <a:solidFill>
                  <a:srgbClr val="10A19A"/>
                </a:solidFill>
              </a:rPr>
              <a:t>Creation</a:t>
            </a:r>
            <a:endParaRPr lang="de-DE" sz="1500" dirty="0">
              <a:solidFill>
                <a:srgbClr val="10A19A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247952" y="5142053"/>
            <a:ext cx="2520771" cy="79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Evaluation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 err="1">
                <a:solidFill>
                  <a:schemeClr val="tx1"/>
                </a:solidFill>
              </a:rPr>
              <a:t>framework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Document</a:t>
            </a:r>
            <a:r>
              <a:rPr lang="de-DE" sz="1400" dirty="0">
                <a:solidFill>
                  <a:schemeClr val="tx1"/>
                </a:solidFill>
              </a:rPr>
              <a:t> &amp; </a:t>
            </a:r>
            <a:r>
              <a:rPr lang="de-DE" sz="1400" dirty="0" err="1">
                <a:solidFill>
                  <a:schemeClr val="tx1"/>
                </a:solidFill>
              </a:rPr>
              <a:t>report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database</a:t>
            </a:r>
            <a:r>
              <a:rPr lang="de-DE" sz="1400" dirty="0">
                <a:solidFill>
                  <a:schemeClr val="tx1"/>
                </a:solidFill>
              </a:rPr>
              <a:t/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500" dirty="0">
                <a:solidFill>
                  <a:srgbClr val="10A19A"/>
                </a:solidFill>
              </a:rPr>
              <a:t>Reading &amp; </a:t>
            </a:r>
            <a:r>
              <a:rPr lang="de-DE" sz="1500" dirty="0" err="1">
                <a:solidFill>
                  <a:srgbClr val="10A19A"/>
                </a:solidFill>
              </a:rPr>
              <a:t>literature</a:t>
            </a:r>
            <a:r>
              <a:rPr lang="de-DE" sz="1500" dirty="0">
                <a:solidFill>
                  <a:srgbClr val="10A19A"/>
                </a:solidFill>
              </a:rPr>
              <a:t>  </a:t>
            </a:r>
          </a:p>
        </p:txBody>
      </p:sp>
      <p:sp>
        <p:nvSpPr>
          <p:cNvPr id="21" name="Rechteck 20"/>
          <p:cNvSpPr/>
          <p:nvPr/>
        </p:nvSpPr>
        <p:spPr>
          <a:xfrm>
            <a:off x="1676400" y="6245696"/>
            <a:ext cx="78488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0" y="446739"/>
            <a:ext cx="12192000" cy="743992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</a:rPr>
              <a:t>HOW</a:t>
            </a:r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885182" y="1632048"/>
            <a:ext cx="6686166" cy="4639318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7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7</a:t>
            </a:fld>
            <a:endParaRPr lang="de-DE"/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sp>
        <p:nvSpPr>
          <p:cNvPr id="26" name="Rechteck 25"/>
          <p:cNvSpPr/>
          <p:nvPr/>
        </p:nvSpPr>
        <p:spPr>
          <a:xfrm>
            <a:off x="0" y="446739"/>
            <a:ext cx="12192000" cy="743992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</a:rPr>
              <a:t>HOW</a:t>
            </a:r>
            <a:endParaRPr lang="de-DE" sz="5000" b="1" dirty="0">
              <a:solidFill>
                <a:schemeClr val="bg1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/>
          <a:srcRect l="5103" t="8538" r="5103" b="17776"/>
          <a:stretch/>
        </p:blipFill>
        <p:spPr>
          <a:xfrm>
            <a:off x="1290669" y="1361302"/>
            <a:ext cx="9610661" cy="5010083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6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8</a:t>
            </a:fld>
            <a:endParaRPr lang="de-DE"/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sp>
        <p:nvSpPr>
          <p:cNvPr id="26" name="Rechteck 25"/>
          <p:cNvSpPr/>
          <p:nvPr/>
        </p:nvSpPr>
        <p:spPr>
          <a:xfrm>
            <a:off x="0" y="446739"/>
            <a:ext cx="12192000" cy="743992"/>
          </a:xfrm>
          <a:prstGeom prst="rect">
            <a:avLst/>
          </a:prstGeom>
          <a:solidFill>
            <a:srgbClr val="0D0D0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</a:rPr>
              <a:t>HOW</a:t>
            </a:r>
            <a:endParaRPr lang="de-DE" sz="5000" b="1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l="2050" t="6961" r="1817" b="5090"/>
          <a:stretch/>
        </p:blipFill>
        <p:spPr>
          <a:xfrm>
            <a:off x="300162" y="1700274"/>
            <a:ext cx="11599205" cy="4008548"/>
          </a:xfrm>
          <a:prstGeom prst="rect">
            <a:avLst/>
          </a:prstGeom>
        </p:spPr>
      </p:pic>
      <p:sp>
        <p:nvSpPr>
          <p:cNvPr id="8" name="Inhaltsplatzhalter 5"/>
          <p:cNvSpPr txBox="1">
            <a:spLocks/>
          </p:cNvSpPr>
          <p:nvPr/>
        </p:nvSpPr>
        <p:spPr>
          <a:xfrm>
            <a:off x="5374752" y="4504425"/>
            <a:ext cx="5309685" cy="3555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550"/>
              </a:spcAft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spcBef>
                <a:spcPts val="0"/>
              </a:spcBef>
              <a:spcAft>
                <a:spcPts val="550"/>
              </a:spcAft>
              <a:buClr>
                <a:srgbClr val="007A87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ts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spcBef>
                <a:spcPts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bg1"/>
                </a:solidFill>
              </a:rPr>
              <a:t>example</a:t>
            </a:r>
            <a:r>
              <a:rPr lang="de-DE" sz="1400" dirty="0" smtClean="0">
                <a:solidFill>
                  <a:schemeClr val="bg1"/>
                </a:solidFill>
              </a:rPr>
              <a:t>: transparent </a:t>
            </a:r>
            <a:r>
              <a:rPr lang="de-DE" sz="1400" dirty="0" err="1" smtClean="0">
                <a:solidFill>
                  <a:schemeClr val="bg1"/>
                </a:solidFill>
              </a:rPr>
              <a:t>promotion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system</a:t>
            </a:r>
            <a:endParaRPr lang="de-DE" sz="1400" dirty="0" smtClean="0">
              <a:solidFill>
                <a:schemeClr val="bg1"/>
              </a:solidFill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>
          <a:xfrm>
            <a:off x="5374752" y="4896402"/>
            <a:ext cx="5309685" cy="3555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550"/>
              </a:spcAft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spcBef>
                <a:spcPts val="0"/>
              </a:spcBef>
              <a:spcAft>
                <a:spcPts val="550"/>
              </a:spcAft>
              <a:buClr>
                <a:srgbClr val="007A87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ts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spcBef>
                <a:spcPts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bg1"/>
                </a:solidFill>
              </a:rPr>
              <a:t>example</a:t>
            </a:r>
            <a:r>
              <a:rPr lang="de-DE" sz="1400" dirty="0" smtClean="0">
                <a:solidFill>
                  <a:schemeClr val="bg1"/>
                </a:solidFill>
              </a:rPr>
              <a:t>: </a:t>
            </a:r>
            <a:r>
              <a:rPr lang="de-DE" sz="1400" dirty="0" err="1" smtClean="0">
                <a:solidFill>
                  <a:schemeClr val="bg1"/>
                </a:solidFill>
              </a:rPr>
              <a:t>mentoring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programme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for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early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career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researchers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5374751" y="4047537"/>
            <a:ext cx="6265314" cy="50116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550"/>
              </a:spcAft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spcBef>
                <a:spcPts val="0"/>
              </a:spcBef>
              <a:spcAft>
                <a:spcPts val="550"/>
              </a:spcAft>
              <a:buClr>
                <a:srgbClr val="007A87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ts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spcBef>
                <a:spcPts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LT Com 4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>
                <a:solidFill>
                  <a:schemeClr val="bg1"/>
                </a:solidFill>
              </a:rPr>
              <a:t>examples</a:t>
            </a:r>
            <a:r>
              <a:rPr lang="de-DE" sz="1400" dirty="0">
                <a:solidFill>
                  <a:schemeClr val="bg1"/>
                </a:solidFill>
              </a:rPr>
              <a:t>: </a:t>
            </a:r>
            <a:r>
              <a:rPr lang="de-DE" sz="1400" dirty="0" err="1">
                <a:solidFill>
                  <a:schemeClr val="bg1"/>
                </a:solidFill>
              </a:rPr>
              <a:t>improve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working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conditions</a:t>
            </a:r>
            <a:r>
              <a:rPr lang="de-DE" sz="1400" dirty="0">
                <a:solidFill>
                  <a:schemeClr val="bg1"/>
                </a:solidFill>
              </a:rPr>
              <a:t>/</a:t>
            </a:r>
            <a:r>
              <a:rPr lang="de-DE" sz="1400" dirty="0" err="1">
                <a:solidFill>
                  <a:schemeClr val="bg1"/>
                </a:solidFill>
              </a:rPr>
              <a:t>work-life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balance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smtClean="0">
                <a:solidFill>
                  <a:schemeClr val="bg1"/>
                </a:solidFill>
              </a:rPr>
              <a:t>/</a:t>
            </a:r>
            <a:br>
              <a:rPr lang="de-DE" sz="1400" dirty="0" smtClean="0">
                <a:solidFill>
                  <a:schemeClr val="bg1"/>
                </a:solidFill>
              </a:rPr>
            </a:br>
            <a:r>
              <a:rPr lang="de-DE" sz="1400" dirty="0" err="1" smtClean="0">
                <a:solidFill>
                  <a:schemeClr val="bg1"/>
                </a:solidFill>
              </a:rPr>
              <a:t>increase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number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of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women</a:t>
            </a:r>
            <a:r>
              <a:rPr lang="de-DE" sz="1400" dirty="0">
                <a:solidFill>
                  <a:schemeClr val="bg1"/>
                </a:solidFill>
              </a:rPr>
              <a:t> in R&amp;I </a:t>
            </a:r>
            <a:r>
              <a:rPr lang="de-DE" sz="1400" dirty="0" err="1">
                <a:solidFill>
                  <a:schemeClr val="bg1"/>
                </a:solidFill>
              </a:rPr>
              <a:t>positions</a:t>
            </a:r>
            <a:r>
              <a:rPr lang="de-DE" sz="14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929" y="1093660"/>
            <a:ext cx="8562142" cy="5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0" y="6447292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13043" b="8952"/>
          <a:stretch/>
        </p:blipFill>
        <p:spPr>
          <a:xfrm>
            <a:off x="11028167" y="6463228"/>
            <a:ext cx="1047039" cy="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hteck 2"/>
          <p:cNvSpPr/>
          <p:nvPr/>
        </p:nvSpPr>
        <p:spPr>
          <a:xfrm>
            <a:off x="0" y="0"/>
            <a:ext cx="12192000" cy="43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5803-3A40-49B8-812C-6DE13BC2C2C8}" type="slidenum">
              <a:rPr lang="de-DE" smtClean="0"/>
              <a:t>9</a:t>
            </a:fld>
            <a:endParaRPr lang="de-DE"/>
          </a:p>
        </p:txBody>
      </p:sp>
      <p:pic>
        <p:nvPicPr>
          <p:cNvPr id="10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4631" y="60330"/>
            <a:ext cx="760575" cy="315176"/>
          </a:xfrm>
          <a:prstGeom prst="rect">
            <a:avLst/>
          </a:prstGeom>
          <a:noFill/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1387557" y="356400"/>
            <a:ext cx="822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 spc="300">
                <a:solidFill>
                  <a:schemeClr val="tx1"/>
                </a:solidFill>
                <a:latin typeface="Frutiger LT Com 45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</a:pPr>
            <a:r>
              <a:rPr lang="de-DE" smtClean="0"/>
              <a:t>Impact Story Knowledge Base</a:t>
            </a:r>
            <a:br>
              <a:rPr lang="de-DE" smtClean="0"/>
            </a:br>
            <a:r>
              <a:rPr lang="de-DE" sz="2400" smtClean="0"/>
              <a:t>Network: Interventions &amp; indicators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926757" y="0"/>
            <a:ext cx="9072000" cy="67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/>
          <a:srcRect b="2113"/>
          <a:stretch/>
        </p:blipFill>
        <p:spPr>
          <a:xfrm>
            <a:off x="2906469" y="70047"/>
            <a:ext cx="6726113" cy="667132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178277" y="99085"/>
            <a:ext cx="1734936" cy="282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Intervention &gt;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424738" y="496287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</a:t>
            </a:r>
          </a:p>
        </p:txBody>
      </p:sp>
      <p:sp>
        <p:nvSpPr>
          <p:cNvPr id="12" name="Rechteck 11"/>
          <p:cNvSpPr/>
          <p:nvPr/>
        </p:nvSpPr>
        <p:spPr>
          <a:xfrm>
            <a:off x="1361882" y="321009"/>
            <a:ext cx="1734936" cy="282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Output &gt;</a:t>
            </a:r>
            <a:endParaRPr lang="de-DE" sz="1600" b="1" dirty="0"/>
          </a:p>
        </p:txBody>
      </p:sp>
      <p:sp>
        <p:nvSpPr>
          <p:cNvPr id="13" name="Rechteck 12"/>
          <p:cNvSpPr/>
          <p:nvPr/>
        </p:nvSpPr>
        <p:spPr>
          <a:xfrm>
            <a:off x="1250285" y="2475349"/>
            <a:ext cx="1734936" cy="282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Outcome &gt;</a:t>
            </a:r>
            <a:endParaRPr lang="de-DE" sz="1600" b="1" dirty="0"/>
          </a:p>
        </p:txBody>
      </p:sp>
      <p:sp>
        <p:nvSpPr>
          <p:cNvPr id="14" name="Rechteck 13"/>
          <p:cNvSpPr/>
          <p:nvPr/>
        </p:nvSpPr>
        <p:spPr>
          <a:xfrm>
            <a:off x="1340956" y="4563581"/>
            <a:ext cx="1734936" cy="282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smtClean="0"/>
              <a:t>Impact &gt;</a:t>
            </a:r>
            <a:endParaRPr lang="de-DE" sz="1600" b="1" dirty="0"/>
          </a:p>
        </p:txBody>
      </p:sp>
      <p:sp>
        <p:nvSpPr>
          <p:cNvPr id="15" name="Nach oben gebogener Pfeil 14"/>
          <p:cNvSpPr/>
          <p:nvPr/>
        </p:nvSpPr>
        <p:spPr>
          <a:xfrm rot="5400000">
            <a:off x="356420" y="3529051"/>
            <a:ext cx="2217542" cy="242279"/>
          </a:xfrm>
          <a:prstGeom prst="bent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1347238" y="354570"/>
            <a:ext cx="5957" cy="4644000"/>
          </a:xfrm>
          <a:prstGeom prst="straightConnector1">
            <a:avLst/>
          </a:prstGeom>
          <a:ln w="508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358341" y="462056"/>
            <a:ext cx="396000" cy="0"/>
          </a:xfrm>
          <a:prstGeom prst="straightConnector1">
            <a:avLst/>
          </a:prstGeom>
          <a:ln w="508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1340956" y="2616396"/>
            <a:ext cx="216000" cy="0"/>
          </a:xfrm>
          <a:prstGeom prst="straightConnector1">
            <a:avLst/>
          </a:prstGeom>
          <a:ln w="508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358341" y="4706489"/>
            <a:ext cx="353434" cy="0"/>
          </a:xfrm>
          <a:prstGeom prst="straightConnector1">
            <a:avLst/>
          </a:prstGeom>
          <a:ln w="508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1196533" y="5661248"/>
            <a:ext cx="1440160" cy="600430"/>
          </a:xfrm>
          <a:prstGeom prst="rect">
            <a:avLst/>
          </a:prstGeom>
          <a:solidFill>
            <a:srgbClr val="6EBEB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Impact Story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99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-Design2016">
  <a:themeElements>
    <a:clrScheme name="Benutzerdefiniert 1">
      <a:dk1>
        <a:sysClr val="windowText" lastClr="000000"/>
      </a:dk1>
      <a:lt1>
        <a:srgbClr val="FFFFFF"/>
      </a:lt1>
      <a:dk2>
        <a:srgbClr val="007A87"/>
      </a:dk2>
      <a:lt2>
        <a:srgbClr val="A8AFAF"/>
      </a:lt2>
      <a:accent1>
        <a:srgbClr val="EB6A0A"/>
      </a:accent1>
      <a:accent2>
        <a:srgbClr val="B1C800"/>
      </a:accent2>
      <a:accent3>
        <a:srgbClr val="25BAE2"/>
      </a:accent3>
      <a:accent4>
        <a:srgbClr val="179C7D"/>
      </a:accent4>
      <a:accent5>
        <a:srgbClr val="D4E6F4"/>
      </a:accent5>
      <a:accent6>
        <a:srgbClr val="E1E3E3"/>
      </a:accent6>
      <a:hlink>
        <a:srgbClr val="007A87"/>
      </a:hlink>
      <a:folHlink>
        <a:srgbClr val="A8AFAF"/>
      </a:folHlink>
    </a:clrScheme>
    <a:fontScheme name="Benutzerdefiniert 1">
      <a:majorFont>
        <a:latin typeface="Frutiger LT Com 55 Roman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72000" tIns="54000" rIns="72000" bIns="54000">
        <a:spAutoFit/>
      </a:bodyPr>
      <a:lstStyle>
        <a:defPPr marL="215900" indent="-215900">
          <a:spcAft>
            <a:spcPts val="563"/>
          </a:spcAft>
          <a:buClr>
            <a:schemeClr val="tx2"/>
          </a:buClr>
          <a:defRPr sz="140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I-Design2010">
  <a:themeElements>
    <a:clrScheme name="ISI-Designfarben2010">
      <a:dk1>
        <a:sysClr val="windowText" lastClr="000000"/>
      </a:dk1>
      <a:lt1>
        <a:srgbClr val="FFFFFF"/>
      </a:lt1>
      <a:dk2>
        <a:srgbClr val="7F7F7F"/>
      </a:dk2>
      <a:lt2>
        <a:srgbClr val="FFFFFF"/>
      </a:lt2>
      <a:accent1>
        <a:srgbClr val="6EB7CF"/>
      </a:accent1>
      <a:accent2>
        <a:srgbClr val="2F3F6E"/>
      </a:accent2>
      <a:accent3>
        <a:srgbClr val="AEBFC0"/>
      </a:accent3>
      <a:accent4>
        <a:srgbClr val="007A87"/>
      </a:accent4>
      <a:accent5>
        <a:srgbClr val="A2C780"/>
      </a:accent5>
      <a:accent6>
        <a:srgbClr val="9C5DA4"/>
      </a:accent6>
      <a:hlink>
        <a:srgbClr val="007A87"/>
      </a:hlink>
      <a:folHlink>
        <a:srgbClr val="A8AFAF"/>
      </a:folHlink>
    </a:clrScheme>
    <a:fontScheme name="ISI-Designschriften2010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A8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ISI-Design2010">
  <a:themeElements>
    <a:clrScheme name="ISI-Designfarben2010">
      <a:dk1>
        <a:sysClr val="windowText" lastClr="000000"/>
      </a:dk1>
      <a:lt1>
        <a:srgbClr val="FFFFFF"/>
      </a:lt1>
      <a:dk2>
        <a:srgbClr val="7F7F7F"/>
      </a:dk2>
      <a:lt2>
        <a:srgbClr val="FFFFFF"/>
      </a:lt2>
      <a:accent1>
        <a:srgbClr val="6EB7CF"/>
      </a:accent1>
      <a:accent2>
        <a:srgbClr val="2F3F6E"/>
      </a:accent2>
      <a:accent3>
        <a:srgbClr val="AEBFC0"/>
      </a:accent3>
      <a:accent4>
        <a:srgbClr val="007A87"/>
      </a:accent4>
      <a:accent5>
        <a:srgbClr val="A2C780"/>
      </a:accent5>
      <a:accent6>
        <a:srgbClr val="9C5DA4"/>
      </a:accent6>
      <a:hlink>
        <a:srgbClr val="007A87"/>
      </a:hlink>
      <a:folHlink>
        <a:srgbClr val="A8AFAF"/>
      </a:folHlink>
    </a:clrScheme>
    <a:fontScheme name="ISI-Designschriften2010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A8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ISI-Design2010">
  <a:themeElements>
    <a:clrScheme name="ISI-Designfarben2010">
      <a:dk1>
        <a:sysClr val="windowText" lastClr="000000"/>
      </a:dk1>
      <a:lt1>
        <a:srgbClr val="FFFFFF"/>
      </a:lt1>
      <a:dk2>
        <a:srgbClr val="7F7F7F"/>
      </a:dk2>
      <a:lt2>
        <a:srgbClr val="FFFFFF"/>
      </a:lt2>
      <a:accent1>
        <a:srgbClr val="6EB7CF"/>
      </a:accent1>
      <a:accent2>
        <a:srgbClr val="2F3F6E"/>
      </a:accent2>
      <a:accent3>
        <a:srgbClr val="AEBFC0"/>
      </a:accent3>
      <a:accent4>
        <a:srgbClr val="007A87"/>
      </a:accent4>
      <a:accent5>
        <a:srgbClr val="A2C780"/>
      </a:accent5>
      <a:accent6>
        <a:srgbClr val="9C5DA4"/>
      </a:accent6>
      <a:hlink>
        <a:srgbClr val="007A87"/>
      </a:hlink>
      <a:folHlink>
        <a:srgbClr val="A8AFAF"/>
      </a:folHlink>
    </a:clrScheme>
    <a:fontScheme name="ISI-Designschriften2010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A8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ISI-Design2010">
  <a:themeElements>
    <a:clrScheme name="ISI-Designfarben2010">
      <a:dk1>
        <a:sysClr val="windowText" lastClr="000000"/>
      </a:dk1>
      <a:lt1>
        <a:srgbClr val="FFFFFF"/>
      </a:lt1>
      <a:dk2>
        <a:srgbClr val="7F7F7F"/>
      </a:dk2>
      <a:lt2>
        <a:srgbClr val="FFFFFF"/>
      </a:lt2>
      <a:accent1>
        <a:srgbClr val="6EB7CF"/>
      </a:accent1>
      <a:accent2>
        <a:srgbClr val="2F3F6E"/>
      </a:accent2>
      <a:accent3>
        <a:srgbClr val="AEBFC0"/>
      </a:accent3>
      <a:accent4>
        <a:srgbClr val="007A87"/>
      </a:accent4>
      <a:accent5>
        <a:srgbClr val="A2C780"/>
      </a:accent5>
      <a:accent6>
        <a:srgbClr val="9C5DA4"/>
      </a:accent6>
      <a:hlink>
        <a:srgbClr val="007A87"/>
      </a:hlink>
      <a:folHlink>
        <a:srgbClr val="A8AFAF"/>
      </a:folHlink>
    </a:clrScheme>
    <a:fontScheme name="ISI-Designschriften2010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A8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ISI-Design2010">
  <a:themeElements>
    <a:clrScheme name="ISI-Designfarben2010">
      <a:dk1>
        <a:sysClr val="windowText" lastClr="000000"/>
      </a:dk1>
      <a:lt1>
        <a:srgbClr val="FFFFFF"/>
      </a:lt1>
      <a:dk2>
        <a:srgbClr val="7F7F7F"/>
      </a:dk2>
      <a:lt2>
        <a:srgbClr val="FFFFFF"/>
      </a:lt2>
      <a:accent1>
        <a:srgbClr val="6EB7CF"/>
      </a:accent1>
      <a:accent2>
        <a:srgbClr val="2F3F6E"/>
      </a:accent2>
      <a:accent3>
        <a:srgbClr val="AEBFC0"/>
      </a:accent3>
      <a:accent4>
        <a:srgbClr val="007A87"/>
      </a:accent4>
      <a:accent5>
        <a:srgbClr val="A2C780"/>
      </a:accent5>
      <a:accent6>
        <a:srgbClr val="9C5DA4"/>
      </a:accent6>
      <a:hlink>
        <a:srgbClr val="007A87"/>
      </a:hlink>
      <a:folHlink>
        <a:srgbClr val="A8AFAF"/>
      </a:folHlink>
    </a:clrScheme>
    <a:fontScheme name="ISI-Designschriften2010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A8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710</Words>
  <Application>Microsoft Office PowerPoint</Application>
  <PresentationFormat>Breitbild</PresentationFormat>
  <Paragraphs>193</Paragraphs>
  <Slides>22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22</vt:i4>
      </vt:variant>
    </vt:vector>
  </HeadingPairs>
  <TitlesOfParts>
    <vt:vector size="34" baseType="lpstr">
      <vt:lpstr>Arial</vt:lpstr>
      <vt:lpstr>Calibri</vt:lpstr>
      <vt:lpstr>Frutiger 45 Light</vt:lpstr>
      <vt:lpstr>Frutiger LT Com 45 Light</vt:lpstr>
      <vt:lpstr>Frutiger LT Com 55 Roman</vt:lpstr>
      <vt:lpstr>Wingdings</vt:lpstr>
      <vt:lpstr>ISI-Design2016</vt:lpstr>
      <vt:lpstr>ISI-Design2010</vt:lpstr>
      <vt:lpstr>1_ISI-Design2010</vt:lpstr>
      <vt:lpstr>2_ISI-Design2010</vt:lpstr>
      <vt:lpstr>3_ISI-Design2010</vt:lpstr>
      <vt:lpstr>4_ISI-Design2010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Merve Yorulmaz</dc:creator>
  <cp:lastModifiedBy>Bührer-Topçu, Susanne</cp:lastModifiedBy>
  <cp:revision>199</cp:revision>
  <dcterms:created xsi:type="dcterms:W3CDTF">2019-09-16T11:44:18Z</dcterms:created>
  <dcterms:modified xsi:type="dcterms:W3CDTF">2019-11-04T10:52:04Z</dcterms:modified>
</cp:coreProperties>
</file>